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249101-0E14-4A2B-A21D-F47E04993A97}" v="8" dt="2025-01-31T10:07:43.0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04" autoAdjust="0"/>
  </p:normalViewPr>
  <p:slideViewPr>
    <p:cSldViewPr snapToGrid="0" snapToObjects="1">
      <p:cViewPr varScale="1">
        <p:scale>
          <a:sx n="34" d="100"/>
          <a:sy n="34" d="100"/>
        </p:scale>
        <p:origin x="99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76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8481" y="2885441"/>
            <a:ext cx="9320323" cy="1975562"/>
          </a:xfrm>
        </p:spPr>
        <p:txBody>
          <a:bodyPr anchor="b">
            <a:noAutofit/>
          </a:bodyPr>
          <a:lstStyle>
            <a:lvl1pPr algn="r">
              <a:defRPr sz="648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8481" y="4861000"/>
            <a:ext cx="9320323" cy="131627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17694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731520"/>
            <a:ext cx="10316002" cy="40843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4878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39367" y="4358640"/>
            <a:ext cx="8669429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16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77808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2318386"/>
            <a:ext cx="10316002" cy="3114552"/>
          </a:xfrm>
        </p:spPr>
        <p:txBody>
          <a:bodyPr anchor="b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91524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656022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731520"/>
            <a:ext cx="10305844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1454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11950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61208" y="731520"/>
            <a:ext cx="1565692" cy="630174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2" y="731520"/>
            <a:ext cx="8472180" cy="630174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27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6702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008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57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3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65983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48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652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686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425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784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3241041"/>
            <a:ext cx="10316002" cy="2191897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26182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592707"/>
            <a:ext cx="5020842" cy="465692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7964" y="2592707"/>
            <a:ext cx="5020841" cy="465692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5081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894" y="2593180"/>
            <a:ext cx="502274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0894" y="3284695"/>
            <a:ext cx="5022748" cy="396494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6059" y="2593180"/>
            <a:ext cx="5022742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6062" y="3284695"/>
            <a:ext cx="5022740" cy="396494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906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00687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03788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1798325"/>
            <a:ext cx="4625434" cy="153415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2554" y="617910"/>
            <a:ext cx="5416249" cy="663172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1" y="3332483"/>
            <a:ext cx="4625434" cy="3101339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476" indent="0">
              <a:buNone/>
              <a:defRPr sz="1680"/>
            </a:lvl2pPr>
            <a:lvl3pPr marL="1096951" indent="0">
              <a:buNone/>
              <a:defRPr sz="1440"/>
            </a:lvl3pPr>
            <a:lvl4pPr marL="1645427" indent="0">
              <a:buNone/>
              <a:defRPr sz="1200"/>
            </a:lvl4pPr>
            <a:lvl5pPr marL="2193901" indent="0">
              <a:buNone/>
              <a:defRPr sz="1200"/>
            </a:lvl5pPr>
            <a:lvl6pPr marL="2742377" indent="0">
              <a:buNone/>
              <a:defRPr sz="1200"/>
            </a:lvl6pPr>
            <a:lvl7pPr marL="3290852" indent="0">
              <a:buNone/>
              <a:defRPr sz="1200"/>
            </a:lvl7pPr>
            <a:lvl8pPr marL="3839328" indent="0">
              <a:buNone/>
              <a:defRPr sz="1200"/>
            </a:lvl8pPr>
            <a:lvl9pPr marL="4387804" indent="0">
              <a:buNone/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41885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5760720"/>
            <a:ext cx="1031600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801" y="731520"/>
            <a:ext cx="10316002" cy="4614862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2" y="6440806"/>
            <a:ext cx="10316000" cy="808829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54827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2592707"/>
            <a:ext cx="10316002" cy="465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46160" y="7249635"/>
            <a:ext cx="109432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1" y="7249635"/>
            <a:ext cx="755713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08796" y="7249635"/>
            <a:ext cx="82000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54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43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595085" y="2395641"/>
            <a:ext cx="5780671" cy="242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fr-FR" sz="9600" b="1" kern="0" spc="-134" noProof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Écoute</a:t>
            </a:r>
          </a:p>
          <a:p>
            <a:pPr algn="ctr">
              <a:lnSpc>
                <a:spcPts val="5550"/>
              </a:lnSpc>
            </a:pPr>
            <a:r>
              <a:rPr lang="fr-FR" sz="9600" b="1" kern="0" spc="-134" noProof="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
Active</a:t>
            </a:r>
            <a:endParaRPr lang="fr-FR" sz="9600" noProof="0" dirty="0"/>
          </a:p>
        </p:txBody>
      </p:sp>
      <p:sp>
        <p:nvSpPr>
          <p:cNvPr id="4" name="Shape 1"/>
          <p:cNvSpPr/>
          <p:nvPr/>
        </p:nvSpPr>
        <p:spPr>
          <a:xfrm>
            <a:off x="793790" y="4457700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pic>
        <p:nvPicPr>
          <p:cNvPr id="8" name="Imagen 7" descr="Imagen que contiene ropa&#10;&#10;Descripción generada automáticamente">
            <a:extLst>
              <a:ext uri="{FF2B5EF4-FFF2-40B4-BE49-F238E27FC236}">
                <a16:creationId xmlns:a16="http://schemas.microsoft.com/office/drawing/2014/main" id="{6A626051-F7A4-0B40-1600-3CC965C39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93" y="1260326"/>
            <a:ext cx="8579019" cy="57089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00572"/>
            <a:ext cx="704385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Qu’est-ce</a:t>
            </a: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que </a:t>
            </a: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l’écoute</a:t>
            </a: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active 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877610" y="1784453"/>
            <a:ext cx="121634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L’écoute active consiste à être présent et attentif à la conversation, à comprendre le message de l’expéditeur et à offrir des réponses empathiques et réfléchies.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46549" y="41900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fr-FR" sz="36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 vous contentez pas d’entendre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446549" y="4719480"/>
            <a:ext cx="5638565" cy="2160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 ne s’agit pas seulement d’entendre les mots ; c’est en comprendre le sens, le ton et le contexte.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599521" y="4544378"/>
            <a:ext cx="29764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6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Interaction </a:t>
            </a:r>
            <a:r>
              <a:rPr lang="en-US" sz="3600" b="1" kern="0" spc="-67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consciente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599521" y="5125522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Cela montre que vous appréciez l’expéditeur et que vous vous efforcez de comprendre son point de vue.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90773" y="525661"/>
            <a:ext cx="8439627" cy="24134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Importance de </a:t>
            </a: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l’écoute</a:t>
            </a: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active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190773" y="153769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L’écoute active est essentielle pour les relations interpersonnelles, le travail d’équipe, la résolution des conflits et le développement personnel.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769543" y="4135051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364796" y="42182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Connexion</a:t>
            </a: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et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confiance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550280" y="4686926"/>
            <a:ext cx="401807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Elle favorise la confiance et la compréhension mutuelle.</a:t>
            </a:r>
            <a:endParaRPr lang="en-US" sz="3200" dirty="0"/>
          </a:p>
        </p:txBody>
      </p:sp>
      <p:sp>
        <p:nvSpPr>
          <p:cNvPr id="8" name="Shape 5"/>
          <p:cNvSpPr/>
          <p:nvPr/>
        </p:nvSpPr>
        <p:spPr>
          <a:xfrm>
            <a:off x="6427282" y="4138537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7133749" y="41563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Une meilleure communication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7133748" y="4630646"/>
            <a:ext cx="51017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Elle réduit les malentendus et facilite </a:t>
            </a:r>
            <a:r>
              <a:rPr lang="fr-FR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unecommunication</a:t>
            </a:r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efficace.</a:t>
            </a:r>
            <a:endParaRPr lang="en-US" sz="3200" dirty="0"/>
          </a:p>
        </p:txBody>
      </p:sp>
      <p:sp>
        <p:nvSpPr>
          <p:cNvPr id="11" name="Shape 8"/>
          <p:cNvSpPr/>
          <p:nvPr/>
        </p:nvSpPr>
        <p:spPr>
          <a:xfrm>
            <a:off x="3089542" y="6588069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9"/>
          <p:cNvSpPr/>
          <p:nvPr/>
        </p:nvSpPr>
        <p:spPr>
          <a:xfrm>
            <a:off x="3638140" y="6647932"/>
            <a:ext cx="30651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Empathie</a:t>
            </a: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et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compréhension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3638140" y="6998537"/>
            <a:ext cx="4613246" cy="425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Elle permet de se mettre à la place de l’autre                                
et comprendre leur point de vue.</a:t>
            </a:r>
            <a:endParaRPr lang="en-US" sz="3200" dirty="0"/>
          </a:p>
        </p:txBody>
      </p:sp>
      <p:pic>
        <p:nvPicPr>
          <p:cNvPr id="15" name="Imagen 14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272286B7-933A-166D-BCBB-48895200E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5662"/>
            <a:ext cx="5855780" cy="32792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769739"/>
            <a:ext cx="8695898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Avantages</a:t>
            </a: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de </a:t>
            </a: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l’écoute</a:t>
            </a: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active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89" y="165033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L’écoute active améliore la communication, renforce les relations et facilite la résolution des conflits.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793790" y="3508415"/>
            <a:ext cx="3664863" cy="2402324"/>
          </a:xfrm>
          <a:prstGeom prst="roundRect">
            <a:avLst>
              <a:gd name="adj" fmla="val 396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092577" y="4477992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fr-FR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Renforcez les liens avec d’autres personnes.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4685467" y="3178629"/>
            <a:ext cx="3664863" cy="2732110"/>
          </a:xfrm>
          <a:prstGeom prst="roundRect">
            <a:avLst>
              <a:gd name="adj" fmla="val 396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4919781" y="3425293"/>
            <a:ext cx="34304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Meilleure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prise</a:t>
            </a: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de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décision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4919901" y="4270041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fr-FR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Elle facilite une meilleure compréhension du problème et de ses solutions.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93790" y="6137553"/>
            <a:ext cx="7556421" cy="1623961"/>
          </a:xfrm>
          <a:prstGeom prst="roundRect">
            <a:avLst>
              <a:gd name="adj" fmla="val 720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9"/>
          <p:cNvSpPr/>
          <p:nvPr/>
        </p:nvSpPr>
        <p:spPr>
          <a:xfrm>
            <a:off x="1028224" y="6371987"/>
            <a:ext cx="313646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Réduction</a:t>
            </a: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des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conflits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1028224" y="6862405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fr-FR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Elle aide à éviter les malentendus et à trouver 
des solutions pacifiques.</a:t>
            </a:r>
            <a:endParaRPr lang="en-US" sz="2800" dirty="0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1A146DB0-70FB-5660-F80B-C836EFBE08D3}"/>
              </a:ext>
            </a:extLst>
          </p:cNvPr>
          <p:cNvSpPr/>
          <p:nvPr/>
        </p:nvSpPr>
        <p:spPr>
          <a:xfrm>
            <a:off x="1092577" y="3700952"/>
            <a:ext cx="34304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Des relations plus fortes</a:t>
            </a:r>
            <a:endParaRPr lang="en-US" sz="3200" dirty="0"/>
          </a:p>
        </p:txBody>
      </p:sp>
      <p:pic>
        <p:nvPicPr>
          <p:cNvPr id="18" name="Imagen 17" descr="Diagrama, Esquemático&#10;&#10;Descripción generada automáticamente">
            <a:extLst>
              <a:ext uri="{FF2B5EF4-FFF2-40B4-BE49-F238E27FC236}">
                <a16:creationId xmlns:a16="http://schemas.microsoft.com/office/drawing/2014/main" id="{FA8F9D07-1BCD-0733-0941-370D33558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0715" y="326571"/>
            <a:ext cx="4973932" cy="74349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086877" y="908133"/>
            <a:ext cx="4786925" cy="688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400"/>
              </a:lnSpc>
            </a:pPr>
            <a:r>
              <a:rPr lang="fr-FR" sz="4450" b="1" kern="0" spc="-13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Éléments clés 
de l’écoute active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71049" y="3380121"/>
            <a:ext cx="1308830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fr-FR" sz="32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Pour être un auditeur actif, il est essentiel d’être attentif 
au langage verbal et non verbal de l’expéditeur.</a:t>
            </a:r>
            <a:endParaRPr lang="en-US" sz="3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48" y="4655189"/>
            <a:ext cx="550664" cy="55066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7431" y="5295529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Contact </a:t>
            </a:r>
            <a:r>
              <a:rPr lang="en-US" sz="3200" b="1" kern="0" spc="-65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visuel</a:t>
            </a:r>
            <a:endParaRPr lang="en-US" sz="3200" dirty="0"/>
          </a:p>
        </p:txBody>
      </p:sp>
      <p:sp>
        <p:nvSpPr>
          <p:cNvPr id="7" name="Text 3"/>
          <p:cNvSpPr/>
          <p:nvPr/>
        </p:nvSpPr>
        <p:spPr>
          <a:xfrm>
            <a:off x="32923" y="5749409"/>
            <a:ext cx="3899832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fr-FR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Montre de l’intérêt et de l’attention à l’expéditeur.</a:t>
            </a:r>
            <a:endParaRPr lang="en-US" sz="2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580" y="4655189"/>
            <a:ext cx="550664" cy="55066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710038" y="5405199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Une </a:t>
            </a:r>
            <a:r>
              <a:rPr lang="en-US" sz="3200" b="1" kern="0" spc="-65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écoute</a:t>
            </a: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attentive</a:t>
            </a:r>
            <a:endParaRPr lang="en-US" sz="3200" dirty="0"/>
          </a:p>
        </p:txBody>
      </p:sp>
      <p:sp>
        <p:nvSpPr>
          <p:cNvPr id="10" name="Text 5"/>
          <p:cNvSpPr/>
          <p:nvPr/>
        </p:nvSpPr>
        <p:spPr>
          <a:xfrm>
            <a:off x="3677278" y="6070014"/>
            <a:ext cx="3024307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fr-FR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Faites attention aux mots et au ton de la voix de l’orateur</a:t>
            </a: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8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221" y="4655189"/>
            <a:ext cx="550664" cy="55066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315200" y="5405199"/>
            <a:ext cx="3024307" cy="688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3200" b="1" kern="0" spc="-65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Traitement</a:t>
            </a: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des messages</a:t>
            </a:r>
            <a:endParaRPr lang="en-US" sz="3200" dirty="0"/>
          </a:p>
        </p:txBody>
      </p:sp>
      <p:sp>
        <p:nvSpPr>
          <p:cNvPr id="13" name="Text 7"/>
          <p:cNvSpPr/>
          <p:nvPr/>
        </p:nvSpPr>
        <p:spPr>
          <a:xfrm>
            <a:off x="7315200" y="6264192"/>
            <a:ext cx="3146772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fr-FR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Réfléchissez à ce que vous entendez pour comprendre le message.</a:t>
            </a:r>
            <a:endParaRPr lang="en-US" sz="28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3530" y="4655189"/>
            <a:ext cx="550664" cy="550664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595461" y="5295529"/>
            <a:ext cx="3625215" cy="688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fr-FR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Posez des questions de clarification</a:t>
            </a:r>
            <a:endParaRPr lang="en-US" sz="3200" dirty="0"/>
          </a:p>
        </p:txBody>
      </p:sp>
      <p:sp>
        <p:nvSpPr>
          <p:cNvPr id="16" name="Text 9"/>
          <p:cNvSpPr/>
          <p:nvPr/>
        </p:nvSpPr>
        <p:spPr>
          <a:xfrm>
            <a:off x="10715253" y="6266112"/>
            <a:ext cx="3505423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fr-FR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Assurez-vous de bien comprendre le message et demandez des éclaircissements si nécessaire.</a:t>
            </a:r>
            <a:endParaRPr lang="en-US" sz="2800" dirty="0"/>
          </a:p>
        </p:txBody>
      </p:sp>
      <p:pic>
        <p:nvPicPr>
          <p:cNvPr id="18" name="Imagen 17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2E5C4F3A-2151-7797-6184-D9EEAB7C1B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3704"/>
            <a:ext cx="4562244" cy="26879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49183" y="414533"/>
            <a:ext cx="698527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Pratiquez</a:t>
            </a: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l’écoute</a:t>
            </a: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active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89" y="1403568"/>
            <a:ext cx="1140909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fr-FR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 existe différentes techniques pour améliorer vos capacités d’écoute active, telles que le langage corporel, la paraphrase ou le miroir et l’empathie.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1118711" y="2761059"/>
            <a:ext cx="30480" cy="4737378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1358622" y="3256121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Shape 4"/>
          <p:cNvSpPr/>
          <p:nvPr/>
        </p:nvSpPr>
        <p:spPr>
          <a:xfrm>
            <a:off x="878800" y="301621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 5"/>
          <p:cNvSpPr/>
          <p:nvPr/>
        </p:nvSpPr>
        <p:spPr>
          <a:xfrm>
            <a:off x="1065609" y="3101221"/>
            <a:ext cx="13656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/>
          </a:p>
        </p:txBody>
      </p:sp>
      <p:sp>
        <p:nvSpPr>
          <p:cNvPr id="9" name="Text 6"/>
          <p:cNvSpPr/>
          <p:nvPr/>
        </p:nvSpPr>
        <p:spPr>
          <a:xfrm>
            <a:off x="2381488" y="29483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Langage corporel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2381488" y="3478292"/>
            <a:ext cx="642940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fr-FR" sz="2800" kern="0" spc="-36" noProof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Utilise langage corporel pour montrer de l’intérêt et de l’attention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1358622" y="5152787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Shape 9"/>
          <p:cNvSpPr/>
          <p:nvPr/>
        </p:nvSpPr>
        <p:spPr>
          <a:xfrm>
            <a:off x="878800" y="491287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1031915" y="4997887"/>
            <a:ext cx="203954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2381488" y="48845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Paraphrase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ou</a:t>
            </a: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miroir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2381488" y="5374958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fr-FR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Répéter le message de l’expéditeur              
dans vos propres mots. Faisceau miroir.</a:t>
            </a:r>
            <a:endParaRPr lang="en-US" sz="2800" dirty="0"/>
          </a:p>
        </p:txBody>
      </p:sp>
      <p:sp>
        <p:nvSpPr>
          <p:cNvPr id="16" name="Shape 13"/>
          <p:cNvSpPr/>
          <p:nvPr/>
        </p:nvSpPr>
        <p:spPr>
          <a:xfrm>
            <a:off x="1358622" y="6686550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Shape 14"/>
          <p:cNvSpPr/>
          <p:nvPr/>
        </p:nvSpPr>
        <p:spPr>
          <a:xfrm>
            <a:off x="878800" y="644663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5"/>
          <p:cNvSpPr/>
          <p:nvPr/>
        </p:nvSpPr>
        <p:spPr>
          <a:xfrm>
            <a:off x="1029176" y="6531650"/>
            <a:ext cx="20943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650" dirty="0"/>
          </a:p>
        </p:txBody>
      </p:sp>
      <p:sp>
        <p:nvSpPr>
          <p:cNvPr id="19" name="Text 16"/>
          <p:cNvSpPr/>
          <p:nvPr/>
        </p:nvSpPr>
        <p:spPr>
          <a:xfrm>
            <a:off x="2381488" y="64183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Empathie</a:t>
            </a:r>
            <a:endParaRPr lang="en-US" sz="3200" dirty="0"/>
          </a:p>
        </p:txBody>
      </p:sp>
      <p:sp>
        <p:nvSpPr>
          <p:cNvPr id="20" name="Text 17"/>
          <p:cNvSpPr/>
          <p:nvPr/>
        </p:nvSpPr>
        <p:spPr>
          <a:xfrm>
            <a:off x="2381488" y="6908721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fr-FR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Essayez de comprendre les émotions de l’expéditeur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800" dirty="0"/>
          </a:p>
        </p:txBody>
      </p:sp>
      <p:pic>
        <p:nvPicPr>
          <p:cNvPr id="22" name="Imagen 21" descr="Un hombre en frente de un pared&#10;&#10;Descripción generada automáticamente con confianza baja">
            <a:extLst>
              <a:ext uri="{FF2B5EF4-FFF2-40B4-BE49-F238E27FC236}">
                <a16:creationId xmlns:a16="http://schemas.microsoft.com/office/drawing/2014/main" id="{73AB7082-E7A4-6530-5ED0-F5A691657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6042" y="2129373"/>
            <a:ext cx="4694307" cy="38554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0197" y="378678"/>
            <a:ext cx="6873121" cy="553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350"/>
              </a:lnSpc>
            </a:pPr>
            <a:r>
              <a:rPr lang="en-US" sz="4400" b="1" kern="0" spc="-105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Applications de </a:t>
            </a:r>
            <a:r>
              <a:rPr lang="en-US" sz="4400" b="1" kern="0" spc="-105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l’écoute</a:t>
            </a:r>
            <a:r>
              <a:rPr lang="en-US" sz="4400" b="1" kern="0" spc="-105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active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20196" y="1024235"/>
            <a:ext cx="11779960" cy="567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fr-FR" sz="32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L’écoute active est essentielle dans différents domaines, des relations personnelles à l’environnement professionnel.</a:t>
            </a:r>
            <a:endParaRPr lang="en-US" sz="3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97" y="2073354"/>
            <a:ext cx="886063" cy="141779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72007" y="2250519"/>
            <a:ext cx="2300049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Relations </a:t>
            </a:r>
            <a:r>
              <a:rPr lang="fr-FR" sz="3200" b="1" kern="0" spc="-52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personnelles</a:t>
            </a:r>
            <a:endParaRPr lang="en-US" sz="3200" dirty="0"/>
          </a:p>
        </p:txBody>
      </p:sp>
      <p:sp>
        <p:nvSpPr>
          <p:cNvPr id="7" name="Text 3"/>
          <p:cNvSpPr/>
          <p:nvPr/>
        </p:nvSpPr>
        <p:spPr>
          <a:xfrm>
            <a:off x="1772007" y="2767854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fr-FR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Renforce les relations avec nos destinataires, nos amis et notre famille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</a:t>
            </a:r>
            <a:endParaRPr lang="en-US" sz="2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97" y="3491151"/>
            <a:ext cx="886063" cy="141779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772007" y="3668316"/>
            <a:ext cx="2215277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Travail </a:t>
            </a:r>
            <a:r>
              <a:rPr lang="en-US" sz="3200" b="1" kern="0" spc="-52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d’Équipe</a:t>
            </a:r>
            <a:endParaRPr lang="en-US" sz="3200" dirty="0"/>
          </a:p>
        </p:txBody>
      </p:sp>
      <p:sp>
        <p:nvSpPr>
          <p:cNvPr id="10" name="Text 5"/>
          <p:cNvSpPr/>
          <p:nvPr/>
        </p:nvSpPr>
        <p:spPr>
          <a:xfrm>
            <a:off x="1772007" y="4173701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fr-FR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Facilite la collaboration et la compréhension mutuelle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8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97" y="4908947"/>
            <a:ext cx="886063" cy="141779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772007" y="5086112"/>
            <a:ext cx="2215277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3200" b="1" kern="0" spc="-52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Dénonciation</a:t>
            </a: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</a:t>
            </a:r>
            <a:r>
              <a:rPr lang="en-US" sz="3200" b="1" kern="0" spc="-52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ou</a:t>
            </a: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</a:t>
            </a:r>
            <a:r>
              <a:rPr lang="en-US" sz="3200" b="1" kern="0" spc="-52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soulagement</a:t>
            </a: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possible</a:t>
            </a:r>
            <a:endParaRPr lang="en-US" sz="3200" dirty="0"/>
          </a:p>
        </p:txBody>
      </p:sp>
      <p:sp>
        <p:nvSpPr>
          <p:cNvPr id="13" name="Text 7"/>
          <p:cNvSpPr/>
          <p:nvPr/>
        </p:nvSpPr>
        <p:spPr>
          <a:xfrm>
            <a:off x="1772007" y="5617845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fr-FR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Elle améliore la compréhension du problème ou de l’abus.</a:t>
            </a:r>
            <a:endParaRPr lang="en-US" sz="28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197" y="6326743"/>
            <a:ext cx="886063" cy="141779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772007" y="6503908"/>
            <a:ext cx="2215277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Leadership</a:t>
            </a:r>
            <a:endParaRPr lang="en-US" sz="3200" dirty="0"/>
          </a:p>
        </p:txBody>
      </p:sp>
      <p:sp>
        <p:nvSpPr>
          <p:cNvPr id="16" name="Text 9"/>
          <p:cNvSpPr/>
          <p:nvPr/>
        </p:nvSpPr>
        <p:spPr>
          <a:xfrm>
            <a:off x="1772007" y="6991942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fr-FR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Créer un environnement de confiance et de communication ouverte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24126"/>
            <a:ext cx="84514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fr-FR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Conclusion et appel à l’action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860047" y="149506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L’écoute active est une compétence essentielle qui améliore la communication, renforce la confiance et facilite la résolution des conflits.</a:t>
            </a:r>
            <a:endParaRPr lang="en-US" sz="3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3176468"/>
            <a:ext cx="1614011" cy="8079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997523" y="3440787"/>
            <a:ext cx="11370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088255" y="3403283"/>
            <a:ext cx="11221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Écoute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918115" y="3997523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4041100"/>
            <a:ext cx="3228022" cy="8079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69425" y="4218265"/>
            <a:ext cx="169902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3200" dirty="0"/>
          </a:p>
        </p:txBody>
      </p:sp>
      <p:sp>
        <p:nvSpPr>
          <p:cNvPr id="10" name="Text 6"/>
          <p:cNvSpPr/>
          <p:nvPr/>
        </p:nvSpPr>
        <p:spPr>
          <a:xfrm>
            <a:off x="5649337" y="4218265"/>
            <a:ext cx="15453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Comprends</a:t>
            </a:r>
            <a:endParaRPr lang="en-US" sz="3200" dirty="0"/>
          </a:p>
        </p:txBody>
      </p:sp>
      <p:sp>
        <p:nvSpPr>
          <p:cNvPr id="11" name="Shape 7"/>
          <p:cNvSpPr/>
          <p:nvPr/>
        </p:nvSpPr>
        <p:spPr>
          <a:xfrm>
            <a:off x="5725120" y="4862155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905732"/>
            <a:ext cx="4842034" cy="80795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967163" y="5082897"/>
            <a:ext cx="17442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3200" dirty="0"/>
          </a:p>
        </p:txBody>
      </p:sp>
      <p:sp>
        <p:nvSpPr>
          <p:cNvPr id="14" name="Text 9"/>
          <p:cNvSpPr/>
          <p:nvPr/>
        </p:nvSpPr>
        <p:spPr>
          <a:xfrm>
            <a:off x="6702266" y="5132546"/>
            <a:ext cx="13583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Relie</a:t>
            </a: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toi</a:t>
            </a:r>
            <a:endParaRPr lang="en-US" sz="3200" dirty="0"/>
          </a:p>
        </p:txBody>
      </p:sp>
      <p:sp>
        <p:nvSpPr>
          <p:cNvPr id="15" name="Shape 10"/>
          <p:cNvSpPr/>
          <p:nvPr/>
        </p:nvSpPr>
        <p:spPr>
          <a:xfrm>
            <a:off x="6532126" y="5726787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5770364"/>
            <a:ext cx="6456164" cy="80795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3962638" y="5947529"/>
            <a:ext cx="18323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3200" dirty="0"/>
          </a:p>
        </p:txBody>
      </p:sp>
      <p:sp>
        <p:nvSpPr>
          <p:cNvPr id="18" name="Text 12"/>
          <p:cNvSpPr/>
          <p:nvPr/>
        </p:nvSpPr>
        <p:spPr>
          <a:xfrm>
            <a:off x="7509272" y="5997178"/>
            <a:ext cx="10609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Impacte</a:t>
            </a:r>
            <a:endParaRPr lang="en-US" sz="3200" dirty="0"/>
          </a:p>
        </p:txBody>
      </p:sp>
      <p:sp>
        <p:nvSpPr>
          <p:cNvPr id="19" name="Text 13"/>
          <p:cNvSpPr/>
          <p:nvPr/>
        </p:nvSpPr>
        <p:spPr>
          <a:xfrm>
            <a:off x="793790" y="683347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fr-FR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Pratiquez l’écoute active dans votre vie quotidienne    
et observez vos relations et votre communication se transformer.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3047</TotalTime>
  <Words>503</Words>
  <Application>Microsoft Office PowerPoint</Application>
  <PresentationFormat>Personalizado</PresentationFormat>
  <Paragraphs>74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Inter</vt:lpstr>
      <vt:lpstr>Inter Bold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Inmaculada Azorero</cp:lastModifiedBy>
  <cp:revision>2</cp:revision>
  <dcterms:created xsi:type="dcterms:W3CDTF">2025-01-24T12:16:15Z</dcterms:created>
  <dcterms:modified xsi:type="dcterms:W3CDTF">2025-10-12T14:16:35Z</dcterms:modified>
</cp:coreProperties>
</file>