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4630400" cy="8229600"/>
  <p:notesSz cx="8229600" cy="14630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50" d="100"/>
          <a:sy n="50" d="100"/>
        </p:scale>
        <p:origin x="216" y="12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761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08481" y="2885441"/>
            <a:ext cx="9320323" cy="1975562"/>
          </a:xfrm>
        </p:spPr>
        <p:txBody>
          <a:bodyPr anchor="b">
            <a:noAutofit/>
          </a:bodyPr>
          <a:lstStyle>
            <a:lvl1pPr algn="r">
              <a:defRPr sz="648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08481" y="4861000"/>
            <a:ext cx="9320323" cy="131627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91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7694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731520"/>
            <a:ext cx="10316002" cy="40843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848782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39367" y="4358640"/>
            <a:ext cx="8669429" cy="4572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92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364480"/>
            <a:ext cx="10316002" cy="1885154"/>
          </a:xfrm>
        </p:spPr>
        <p:txBody>
          <a:bodyPr anchor="ctr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2160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677808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2318386"/>
            <a:ext cx="10316002" cy="3114552"/>
          </a:xfrm>
        </p:spPr>
        <p:txBody>
          <a:bodyPr anchor="b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291524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7601" y="731520"/>
            <a:ext cx="9712961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50244" y="948454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671613" y="3463867"/>
            <a:ext cx="731520" cy="701731"/>
          </a:xfrm>
          <a:prstGeom prst="rect">
            <a:avLst/>
          </a:prstGeom>
        </p:spPr>
        <p:txBody>
          <a:bodyPr vert="horz" lIns="109728" tIns="54864" rIns="109728" bIns="54864" rtlCol="0" anchor="ctr">
            <a:noAutofit/>
          </a:bodyPr>
          <a:lstStyle/>
          <a:p>
            <a:pPr lvl="0"/>
            <a:r>
              <a:rPr lang="en-US" sz="96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656022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59" y="731520"/>
            <a:ext cx="10305844" cy="3627120"/>
          </a:xfrm>
        </p:spPr>
        <p:txBody>
          <a:bodyPr anchor="ctr">
            <a:normAutofit/>
          </a:bodyPr>
          <a:lstStyle>
            <a:lvl1pPr algn="l">
              <a:defRPr sz="528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12799" y="4815840"/>
            <a:ext cx="10316003" cy="61709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880">
                <a:solidFill>
                  <a:schemeClr val="accent1"/>
                </a:solidFill>
              </a:defRPr>
            </a:lvl1pPr>
            <a:lvl2pPr marL="548640" indent="0">
              <a:buFontTx/>
              <a:buNone/>
              <a:defRPr/>
            </a:lvl2pPr>
            <a:lvl3pPr marL="1097280" indent="0">
              <a:buFontTx/>
              <a:buNone/>
              <a:defRPr/>
            </a:lvl3pPr>
            <a:lvl4pPr marL="1645920" indent="0">
              <a:buFontTx/>
              <a:buNone/>
              <a:defRPr/>
            </a:lvl4pPr>
            <a:lvl5pPr marL="2194560" indent="0">
              <a:buFontTx/>
              <a:buNone/>
              <a:defRPr/>
            </a:lvl5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816697"/>
          </a:xfrm>
        </p:spPr>
        <p:txBody>
          <a:bodyPr anchor="t">
            <a:normAutofit/>
          </a:bodyPr>
          <a:lstStyle>
            <a:lvl1pPr marL="0" indent="0" algn="l">
              <a:buNone/>
              <a:defRPr sz="216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145438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3119501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61208" y="731520"/>
            <a:ext cx="1565692" cy="630174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2" y="731520"/>
            <a:ext cx="8472180" cy="6301740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274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702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0081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571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32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4659830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6483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976524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76868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442536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7843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3241041"/>
            <a:ext cx="10316002" cy="2191897"/>
          </a:xfrm>
        </p:spPr>
        <p:txBody>
          <a:bodyPr anchor="b"/>
          <a:lstStyle>
            <a:lvl1pPr algn="l">
              <a:defRPr sz="48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2" y="5432938"/>
            <a:ext cx="10316002" cy="1032480"/>
          </a:xfrm>
        </p:spPr>
        <p:txBody>
          <a:bodyPr anchor="t"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48640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80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9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5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32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8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91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26182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1" y="2592707"/>
            <a:ext cx="5020842" cy="465692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07964" y="2592707"/>
            <a:ext cx="5020841" cy="465692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5081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894" y="2593180"/>
            <a:ext cx="5022748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0894" y="3284695"/>
            <a:ext cx="5022748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06059" y="2593180"/>
            <a:ext cx="5022742" cy="691514"/>
          </a:xfrm>
        </p:spPr>
        <p:txBody>
          <a:bodyPr anchor="b">
            <a:noAutofit/>
          </a:bodyPr>
          <a:lstStyle>
            <a:lvl1pPr marL="0" indent="0">
              <a:buNone/>
              <a:defRPr sz="2880" b="0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06062" y="3284695"/>
            <a:ext cx="5022740" cy="396494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80906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200687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2037889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1" y="1798325"/>
            <a:ext cx="4625434" cy="153415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2554" y="617910"/>
            <a:ext cx="5416249" cy="6631724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1" y="3332483"/>
            <a:ext cx="4625434" cy="3101339"/>
          </a:xfrm>
        </p:spPr>
        <p:txBody>
          <a:bodyPr>
            <a:normAutofit/>
          </a:bodyPr>
          <a:lstStyle>
            <a:lvl1pPr marL="0" indent="0">
              <a:buNone/>
              <a:defRPr sz="1680"/>
            </a:lvl1pPr>
            <a:lvl2pPr marL="548476" indent="0">
              <a:buNone/>
              <a:defRPr sz="1680"/>
            </a:lvl2pPr>
            <a:lvl3pPr marL="1096951" indent="0">
              <a:buNone/>
              <a:defRPr sz="1440"/>
            </a:lvl3pPr>
            <a:lvl4pPr marL="1645427" indent="0">
              <a:buNone/>
              <a:defRPr sz="1200"/>
            </a:lvl4pPr>
            <a:lvl5pPr marL="2193901" indent="0">
              <a:buNone/>
              <a:defRPr sz="1200"/>
            </a:lvl5pPr>
            <a:lvl6pPr marL="2742377" indent="0">
              <a:buNone/>
              <a:defRPr sz="1200"/>
            </a:lvl6pPr>
            <a:lvl7pPr marL="3290852" indent="0">
              <a:buNone/>
              <a:defRPr sz="1200"/>
            </a:lvl7pPr>
            <a:lvl8pPr marL="3839328" indent="0">
              <a:buNone/>
              <a:defRPr sz="1200"/>
            </a:lvl8pPr>
            <a:lvl9pPr marL="4387804" indent="0">
              <a:buNone/>
              <a:defRPr sz="12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141885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2" y="5760720"/>
            <a:ext cx="10316000" cy="680086"/>
          </a:xfrm>
        </p:spPr>
        <p:txBody>
          <a:bodyPr anchor="b">
            <a:normAutofit/>
          </a:bodyPr>
          <a:lstStyle>
            <a:lvl1pPr algn="l">
              <a:defRPr sz="288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801" y="731520"/>
            <a:ext cx="10316002" cy="4614862"/>
          </a:xfrm>
        </p:spPr>
        <p:txBody>
          <a:bodyPr anchor="t">
            <a:normAutofit/>
          </a:bodyPr>
          <a:lstStyle>
            <a:lvl1pPr marL="0" indent="0" algn="ctr">
              <a:buNone/>
              <a:defRPr sz="1920"/>
            </a:lvl1pPr>
            <a:lvl2pPr marL="548640" indent="0">
              <a:buNone/>
              <a:defRPr sz="1920"/>
            </a:lvl2pPr>
            <a:lvl3pPr marL="1097280" indent="0">
              <a:buNone/>
              <a:defRPr sz="1920"/>
            </a:lvl3pPr>
            <a:lvl4pPr marL="1645920" indent="0">
              <a:buNone/>
              <a:defRPr sz="1920"/>
            </a:lvl4pPr>
            <a:lvl5pPr marL="2194560" indent="0">
              <a:buNone/>
              <a:defRPr sz="1920"/>
            </a:lvl5pPr>
            <a:lvl6pPr marL="2743200" indent="0">
              <a:buNone/>
              <a:defRPr sz="1920"/>
            </a:lvl6pPr>
            <a:lvl7pPr marL="3291840" indent="0">
              <a:buNone/>
              <a:defRPr sz="1920"/>
            </a:lvl7pPr>
            <a:lvl8pPr marL="3840480" indent="0">
              <a:buNone/>
              <a:defRPr sz="1920"/>
            </a:lvl8pPr>
            <a:lvl9pPr marL="4389120" indent="0">
              <a:buNone/>
              <a:defRPr sz="192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2" y="6440806"/>
            <a:ext cx="10316000" cy="808829"/>
          </a:xfrm>
        </p:spPr>
        <p:txBody>
          <a:bodyPr>
            <a:normAutofit/>
          </a:bodyPr>
          <a:lstStyle>
            <a:lvl1pPr marL="0" indent="0">
              <a:buNone/>
              <a:defRPr sz="144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5482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10160"/>
            <a:ext cx="14630400" cy="823976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2801" y="731520"/>
            <a:ext cx="10316002" cy="15849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801" y="2592707"/>
            <a:ext cx="10316002" cy="4656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46160" y="7249635"/>
            <a:ext cx="109432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12801" y="7249635"/>
            <a:ext cx="7557134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08796" y="7249635"/>
            <a:ext cx="820007" cy="4381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05414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</p:sldLayoutIdLst>
  <p:hf sldNum="0" hdr="0" ftr="0" dt="0"/>
  <p:txStyles>
    <p:titleStyle>
      <a:lvl1pPr algn="l" defTabSz="548640" rtl="0" eaLnBrk="1" latinLnBrk="0" hangingPunct="1">
        <a:spcBef>
          <a:spcPct val="0"/>
        </a:spcBef>
        <a:buNone/>
        <a:defRPr sz="432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411480" indent="-41148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16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91540" indent="-34290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2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3716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8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9202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46888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301752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56616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411480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663440" indent="-274320" algn="l" defTabSz="548640" rtl="0" eaLnBrk="1" latinLnBrk="0" hangingPunct="1">
        <a:spcBef>
          <a:spcPts val="12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4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54864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085512" y="2745657"/>
            <a:ext cx="5670590" cy="342408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550"/>
              </a:lnSpc>
            </a:pPr>
            <a:r>
              <a:rPr lang="en-US" sz="960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 
Active</a:t>
            </a:r>
          </a:p>
          <a:p>
            <a:pPr algn="ctr">
              <a:lnSpc>
                <a:spcPts val="5550"/>
              </a:lnSpc>
            </a:pPr>
            <a:endParaRPr lang="en-US" sz="9600" b="1" kern="0" spc="-134" dirty="0">
              <a:solidFill>
                <a:srgbClr val="000000"/>
              </a:solidFill>
              <a:latin typeface="Inter Bold" pitchFamily="34" charset="0"/>
              <a:ea typeface="Inter Bold" pitchFamily="34" charset="-122"/>
              <a:cs typeface="Inter Bold" pitchFamily="34" charset="-120"/>
            </a:endParaRPr>
          </a:p>
          <a:p>
            <a:pPr algn="ctr">
              <a:lnSpc>
                <a:spcPts val="5550"/>
              </a:lnSpc>
            </a:pPr>
            <a:r>
              <a:rPr lang="en-US" sz="960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</a:rPr>
              <a:t>Listening</a:t>
            </a:r>
            <a:endParaRPr lang="en-US" sz="9600" dirty="0"/>
          </a:p>
        </p:txBody>
      </p:sp>
      <p:sp>
        <p:nvSpPr>
          <p:cNvPr id="4" name="Shape 1"/>
          <p:cNvSpPr/>
          <p:nvPr/>
        </p:nvSpPr>
        <p:spPr>
          <a:xfrm>
            <a:off x="793790" y="4457700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pic>
        <p:nvPicPr>
          <p:cNvPr id="8" name="Imagen 7" descr="Imagen que contiene ropa&#10;&#10;Descripción generada automáticamente">
            <a:extLst>
              <a:ext uri="{FF2B5EF4-FFF2-40B4-BE49-F238E27FC236}">
                <a16:creationId xmlns:a16="http://schemas.microsoft.com/office/drawing/2014/main" id="{6A626051-F7A4-0B40-1600-3CC965C39E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6493" y="1260326"/>
            <a:ext cx="8579019" cy="570894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00572"/>
            <a:ext cx="704385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What is active listening?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77610" y="2158458"/>
            <a:ext cx="12163476" cy="1526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listening involves being present and attentive to the conversation, understanding the sender's message and offering empathetic and reflective responses.</a:t>
            </a:r>
            <a:endParaRPr lang="en-US" sz="3200" dirty="0"/>
          </a:p>
        </p:txBody>
      </p:sp>
      <p:sp>
        <p:nvSpPr>
          <p:cNvPr id="4" name="Text 2"/>
          <p:cNvSpPr/>
          <p:nvPr/>
        </p:nvSpPr>
        <p:spPr>
          <a:xfrm>
            <a:off x="400251" y="48929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Don't just hear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00251" y="5405671"/>
            <a:ext cx="6805731" cy="18378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It's more than just hearing the words; it is to understand the meaning, the tone and the context.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599521" y="4892993"/>
            <a:ext cx="29764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600" b="1" kern="0" spc="-67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Conscious interaction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7599521" y="5405671"/>
            <a:ext cx="6244709" cy="15267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shows that you value the sender and strive to understand </a:t>
            </a:r>
          </a:p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his/her perspective.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190773" y="525661"/>
            <a:ext cx="8439627" cy="24134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Importance of active listening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90773" y="1537692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listening is essential for interpersonal relationships, teamwork, conflict resolution, and personal development.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967961" y="4175700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6" name="Text 3"/>
          <p:cNvSpPr/>
          <p:nvPr/>
        </p:nvSpPr>
        <p:spPr>
          <a:xfrm>
            <a:off x="1733124" y="41984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Connection and trust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1837701" y="4805984"/>
            <a:ext cx="401807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fosters trust and mutual understanding.</a:t>
            </a:r>
            <a:endParaRPr lang="en-US" sz="3200" dirty="0"/>
          </a:p>
        </p:txBody>
      </p:sp>
      <p:sp>
        <p:nvSpPr>
          <p:cNvPr id="8" name="Shape 5"/>
          <p:cNvSpPr/>
          <p:nvPr/>
        </p:nvSpPr>
        <p:spPr>
          <a:xfrm>
            <a:off x="7116782" y="3500175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7712484" y="354268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Better communication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7662360" y="3956194"/>
            <a:ext cx="461324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reduces misunderstandings and facilitates effective communication.</a:t>
            </a:r>
            <a:endParaRPr lang="en-US" sz="3200" dirty="0"/>
          </a:p>
        </p:txBody>
      </p:sp>
      <p:sp>
        <p:nvSpPr>
          <p:cNvPr id="11" name="Shape 8"/>
          <p:cNvSpPr/>
          <p:nvPr/>
        </p:nvSpPr>
        <p:spPr>
          <a:xfrm>
            <a:off x="3089542" y="6588069"/>
            <a:ext cx="396835" cy="396835"/>
          </a:xfrm>
          <a:prstGeom prst="roundRect">
            <a:avLst>
              <a:gd name="adj" fmla="val 24007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3638140" y="6647932"/>
            <a:ext cx="306514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Empathy and understanding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3638140" y="6998537"/>
            <a:ext cx="4613246" cy="425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allows you to place yourself in the shoes of the other                                
and understand his/her point of view.</a:t>
            </a:r>
            <a:endParaRPr lang="en-US" sz="3200" dirty="0"/>
          </a:p>
        </p:txBody>
      </p:sp>
      <p:pic>
        <p:nvPicPr>
          <p:cNvPr id="15" name="Imagen 14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272286B7-933A-166D-BCBB-48895200E9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525662"/>
            <a:ext cx="5855780" cy="327923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93790" y="769739"/>
            <a:ext cx="8695898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Benefits of active listening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65033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just"/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listening improves communication, strengthens relationships, and facilitates conflict resolution.</a:t>
            </a:r>
            <a:endParaRPr lang="en-US" sz="3200" dirty="0"/>
          </a:p>
        </p:txBody>
      </p:sp>
      <p:sp>
        <p:nvSpPr>
          <p:cNvPr id="5" name="Shape 2"/>
          <p:cNvSpPr/>
          <p:nvPr/>
        </p:nvSpPr>
        <p:spPr>
          <a:xfrm>
            <a:off x="623709" y="3629691"/>
            <a:ext cx="3664863" cy="2402324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7" name="Text 4"/>
          <p:cNvSpPr/>
          <p:nvPr/>
        </p:nvSpPr>
        <p:spPr>
          <a:xfrm>
            <a:off x="1092577" y="4530746"/>
            <a:ext cx="3195995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Strengthens connections with other people.</a:t>
            </a:r>
            <a:endParaRPr lang="en-US" sz="2800" dirty="0"/>
          </a:p>
        </p:txBody>
      </p:sp>
      <p:sp>
        <p:nvSpPr>
          <p:cNvPr id="8" name="Shape 5"/>
          <p:cNvSpPr/>
          <p:nvPr/>
        </p:nvSpPr>
        <p:spPr>
          <a:xfrm>
            <a:off x="4685467" y="3178629"/>
            <a:ext cx="3664863" cy="2732110"/>
          </a:xfrm>
          <a:prstGeom prst="roundRect">
            <a:avLst>
              <a:gd name="adj" fmla="val 3966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9" name="Text 6"/>
          <p:cNvSpPr/>
          <p:nvPr/>
        </p:nvSpPr>
        <p:spPr>
          <a:xfrm>
            <a:off x="4919781" y="3425293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Better decision-making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4919901" y="4270041"/>
            <a:ext cx="3195995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Facilitates a better understanding of the problem and its solutions.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793790" y="6137553"/>
            <a:ext cx="7556421" cy="1623961"/>
          </a:xfrm>
          <a:prstGeom prst="roundRect">
            <a:avLst>
              <a:gd name="adj" fmla="val 7205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2" name="Text 9"/>
          <p:cNvSpPr/>
          <p:nvPr/>
        </p:nvSpPr>
        <p:spPr>
          <a:xfrm>
            <a:off x="1028224" y="6371987"/>
            <a:ext cx="313646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Conflict Reduction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1028224" y="6862405"/>
            <a:ext cx="70875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Helps to avoid misunderstandings and to find 
peaceful solutions.</a:t>
            </a:r>
            <a:endParaRPr lang="en-US" sz="2800" dirty="0"/>
          </a:p>
        </p:txBody>
      </p:sp>
      <p:sp>
        <p:nvSpPr>
          <p:cNvPr id="14" name="Text 6">
            <a:extLst>
              <a:ext uri="{FF2B5EF4-FFF2-40B4-BE49-F238E27FC236}">
                <a16:creationId xmlns:a16="http://schemas.microsoft.com/office/drawing/2014/main" id="{1A146DB0-70FB-5660-F80B-C836EFBE08D3}"/>
              </a:ext>
            </a:extLst>
          </p:cNvPr>
          <p:cNvSpPr/>
          <p:nvPr/>
        </p:nvSpPr>
        <p:spPr>
          <a:xfrm>
            <a:off x="1028284" y="3836024"/>
            <a:ext cx="3430429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Stronger relationships</a:t>
            </a:r>
            <a:endParaRPr lang="en-US" sz="3200" dirty="0"/>
          </a:p>
        </p:txBody>
      </p:sp>
      <p:pic>
        <p:nvPicPr>
          <p:cNvPr id="18" name="Imagen 17" descr="Diagrama, Esquemático&#10;&#10;Descripción generada automáticamente">
            <a:extLst>
              <a:ext uri="{FF2B5EF4-FFF2-40B4-BE49-F238E27FC236}">
                <a16:creationId xmlns:a16="http://schemas.microsoft.com/office/drawing/2014/main" id="{FA8F9D07-1BCD-0733-0941-370D33558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0715" y="326571"/>
            <a:ext cx="4973932" cy="743494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086877" y="908133"/>
            <a:ext cx="4786925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5400"/>
              </a:lnSpc>
            </a:pPr>
            <a:r>
              <a:rPr lang="en-US" sz="4450" b="1" kern="0" spc="-130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Key elements 
of active listening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71049" y="3380121"/>
            <a:ext cx="1308830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be an active listener, it’s essential to pay attention 
to the verbal and non-verbal language of the sender.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48" y="4655189"/>
            <a:ext cx="550664" cy="55066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469966" y="540519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Eye contact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111748" y="5777438"/>
            <a:ext cx="3899832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Shows interest and attention to the sender.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1580" y="4655189"/>
            <a:ext cx="550664" cy="55066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3710038" y="5405199"/>
            <a:ext cx="2753678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Attentive listening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3677278" y="6070014"/>
            <a:ext cx="3024307" cy="7048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Pays attention to the speaker's words and tone of voice.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0221" y="4655189"/>
            <a:ext cx="550664" cy="550664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7315200" y="5405199"/>
            <a:ext cx="3024307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Message processing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7315200" y="6264192"/>
            <a:ext cx="3146772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Reflects on what you listen to understand the message.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73530" y="4655189"/>
            <a:ext cx="550664" cy="550664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0715253" y="5405198"/>
            <a:ext cx="3625215" cy="6884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00"/>
              </a:lnSpc>
            </a:pPr>
            <a:r>
              <a:rPr lang="en-US" sz="3200" b="1" kern="0" spc="-65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Asks clarifying questions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0715253" y="6266112"/>
            <a:ext cx="3505423" cy="10572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2800" kern="0" spc="-35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Make sure you understand the message and ask for clarification if necessary.</a:t>
            </a:r>
            <a:endParaRPr lang="en-US" sz="2800" dirty="0"/>
          </a:p>
        </p:txBody>
      </p:sp>
      <p:pic>
        <p:nvPicPr>
          <p:cNvPr id="18" name="Imagen 17" descr="Un dibujo de una persona&#10;&#10;Descripción generada automáticamente con confianza baja">
            <a:extLst>
              <a:ext uri="{FF2B5EF4-FFF2-40B4-BE49-F238E27FC236}">
                <a16:creationId xmlns:a16="http://schemas.microsoft.com/office/drawing/2014/main" id="{2E5C4F3A-2151-7797-6184-D9EEAB7C1B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3704"/>
            <a:ext cx="4562244" cy="2687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749183" y="414533"/>
            <a:ext cx="698527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Practice active listening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1403568"/>
            <a:ext cx="1140909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There are different techniques to improve your active listening skills, such as body language, paraphrasing or mirroring and empathy.</a:t>
            </a:r>
            <a:endParaRPr lang="en-US" sz="2800" dirty="0"/>
          </a:p>
        </p:txBody>
      </p:sp>
      <p:sp>
        <p:nvSpPr>
          <p:cNvPr id="5" name="Shape 2"/>
          <p:cNvSpPr/>
          <p:nvPr/>
        </p:nvSpPr>
        <p:spPr>
          <a:xfrm>
            <a:off x="1118711" y="2761059"/>
            <a:ext cx="30480" cy="4737378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6" name="Shape 3"/>
          <p:cNvSpPr/>
          <p:nvPr/>
        </p:nvSpPr>
        <p:spPr>
          <a:xfrm>
            <a:off x="1358622" y="3256121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7" name="Shape 4"/>
          <p:cNvSpPr/>
          <p:nvPr/>
        </p:nvSpPr>
        <p:spPr>
          <a:xfrm>
            <a:off x="878800" y="3016210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8" name="Text 5"/>
          <p:cNvSpPr/>
          <p:nvPr/>
        </p:nvSpPr>
        <p:spPr>
          <a:xfrm>
            <a:off x="1065609" y="3101221"/>
            <a:ext cx="136565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2650" dirty="0"/>
          </a:p>
        </p:txBody>
      </p:sp>
      <p:sp>
        <p:nvSpPr>
          <p:cNvPr id="9" name="Text 6"/>
          <p:cNvSpPr/>
          <p:nvPr/>
        </p:nvSpPr>
        <p:spPr>
          <a:xfrm>
            <a:off x="2381488" y="29878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Body language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2381488" y="3478292"/>
            <a:ext cx="642940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body language to show interest and attention.</a:t>
            </a:r>
            <a:endParaRPr lang="en-US" sz="2800" dirty="0"/>
          </a:p>
        </p:txBody>
      </p:sp>
      <p:sp>
        <p:nvSpPr>
          <p:cNvPr id="11" name="Shape 8"/>
          <p:cNvSpPr/>
          <p:nvPr/>
        </p:nvSpPr>
        <p:spPr>
          <a:xfrm>
            <a:off x="1358622" y="5152787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2" name="Shape 9"/>
          <p:cNvSpPr/>
          <p:nvPr/>
        </p:nvSpPr>
        <p:spPr>
          <a:xfrm>
            <a:off x="878800" y="4912876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3" name="Text 10"/>
          <p:cNvSpPr/>
          <p:nvPr/>
        </p:nvSpPr>
        <p:spPr>
          <a:xfrm>
            <a:off x="1031915" y="4997887"/>
            <a:ext cx="203954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2650" dirty="0"/>
          </a:p>
        </p:txBody>
      </p:sp>
      <p:sp>
        <p:nvSpPr>
          <p:cNvPr id="14" name="Text 11"/>
          <p:cNvSpPr/>
          <p:nvPr/>
        </p:nvSpPr>
        <p:spPr>
          <a:xfrm>
            <a:off x="2381488" y="48845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Paraphrasing or mirroring</a:t>
            </a:r>
            <a:endParaRPr lang="en-US" sz="3200" dirty="0"/>
          </a:p>
        </p:txBody>
      </p:sp>
      <p:sp>
        <p:nvSpPr>
          <p:cNvPr id="15" name="Text 12"/>
          <p:cNvSpPr/>
          <p:nvPr/>
        </p:nvSpPr>
        <p:spPr>
          <a:xfrm>
            <a:off x="2381488" y="5374958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Repeat the sender's message              
in your own words. Mirror beam.</a:t>
            </a:r>
            <a:endParaRPr lang="en-US" sz="2800" dirty="0"/>
          </a:p>
        </p:txBody>
      </p:sp>
      <p:sp>
        <p:nvSpPr>
          <p:cNvPr id="16" name="Shape 13"/>
          <p:cNvSpPr/>
          <p:nvPr/>
        </p:nvSpPr>
        <p:spPr>
          <a:xfrm>
            <a:off x="1358622" y="6686550"/>
            <a:ext cx="793790" cy="30480"/>
          </a:xfrm>
          <a:prstGeom prst="roundRect">
            <a:avLst>
              <a:gd name="adj" fmla="val 312558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sp>
        <p:nvSpPr>
          <p:cNvPr id="17" name="Shape 14"/>
          <p:cNvSpPr/>
          <p:nvPr/>
        </p:nvSpPr>
        <p:spPr>
          <a:xfrm>
            <a:off x="878800" y="6446639"/>
            <a:ext cx="510302" cy="510302"/>
          </a:xfrm>
          <a:prstGeom prst="roundRect">
            <a:avLst>
              <a:gd name="adj" fmla="val 18669"/>
            </a:avLst>
          </a:prstGeom>
          <a:solidFill>
            <a:srgbClr val="DADBF1"/>
          </a:solidFill>
          <a:ln w="7620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es-ES"/>
          </a:p>
        </p:txBody>
      </p:sp>
      <p:sp>
        <p:nvSpPr>
          <p:cNvPr id="18" name="Text 15"/>
          <p:cNvSpPr/>
          <p:nvPr/>
        </p:nvSpPr>
        <p:spPr>
          <a:xfrm>
            <a:off x="1029176" y="6531650"/>
            <a:ext cx="209431" cy="3402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b="1" kern="0" spc="-80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2650" dirty="0"/>
          </a:p>
        </p:txBody>
      </p:sp>
      <p:sp>
        <p:nvSpPr>
          <p:cNvPr id="19" name="Text 16"/>
          <p:cNvSpPr/>
          <p:nvPr/>
        </p:nvSpPr>
        <p:spPr>
          <a:xfrm>
            <a:off x="2381488" y="641830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Empathy</a:t>
            </a:r>
            <a:endParaRPr lang="en-US" sz="3200" dirty="0"/>
          </a:p>
        </p:txBody>
      </p:sp>
      <p:sp>
        <p:nvSpPr>
          <p:cNvPr id="20" name="Text 17"/>
          <p:cNvSpPr/>
          <p:nvPr/>
        </p:nvSpPr>
        <p:spPr>
          <a:xfrm>
            <a:off x="2381488" y="6908721"/>
            <a:ext cx="596872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850"/>
              </a:lnSpc>
            </a:pPr>
            <a:r>
              <a:rPr lang="en-US" sz="28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Try to understand the emotions of the sender.</a:t>
            </a:r>
            <a:endParaRPr lang="en-US" sz="2800" dirty="0"/>
          </a:p>
        </p:txBody>
      </p:sp>
      <p:pic>
        <p:nvPicPr>
          <p:cNvPr id="22" name="Imagen 21" descr="Un hombre en frente de un pared&#10;&#10;Descripción generada automáticamente con confianza baja">
            <a:extLst>
              <a:ext uri="{FF2B5EF4-FFF2-40B4-BE49-F238E27FC236}">
                <a16:creationId xmlns:a16="http://schemas.microsoft.com/office/drawing/2014/main" id="{73AB7082-E7A4-6530-5ED0-F5A6916572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6042" y="2129373"/>
            <a:ext cx="4694307" cy="385544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620197" y="378678"/>
            <a:ext cx="6873121" cy="5537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4350"/>
              </a:lnSpc>
            </a:pPr>
            <a:r>
              <a:rPr lang="en-US" sz="4400" b="1" kern="0" spc="-105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Applications of active listening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620196" y="1024235"/>
            <a:ext cx="11779960" cy="5672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listening is essential in different areas, from personal relationships to the professional environment.</a:t>
            </a:r>
            <a:endParaRPr lang="en-US" sz="32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97" y="2073354"/>
            <a:ext cx="886063" cy="141779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772007" y="2250519"/>
            <a:ext cx="2300049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Personal relationships</a:t>
            </a:r>
            <a:endParaRPr lang="en-US" sz="3200" dirty="0"/>
          </a:p>
        </p:txBody>
      </p:sp>
      <p:sp>
        <p:nvSpPr>
          <p:cNvPr id="7" name="Text 3"/>
          <p:cNvSpPr/>
          <p:nvPr/>
        </p:nvSpPr>
        <p:spPr>
          <a:xfrm>
            <a:off x="1772007" y="2767854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Strengthens relationships with people we serve, friends, and family.</a:t>
            </a:r>
            <a:endParaRPr lang="en-US" sz="280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97" y="3491151"/>
            <a:ext cx="886063" cy="1417796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772007" y="3668316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Teamwork</a:t>
            </a:r>
            <a:endParaRPr lang="en-US" sz="3200" dirty="0"/>
          </a:p>
        </p:txBody>
      </p:sp>
      <p:sp>
        <p:nvSpPr>
          <p:cNvPr id="10" name="Text 5"/>
          <p:cNvSpPr/>
          <p:nvPr/>
        </p:nvSpPr>
        <p:spPr>
          <a:xfrm>
            <a:off x="1772007" y="4173701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Facilitates collaboration and mutual understanding.</a:t>
            </a:r>
            <a:endParaRPr lang="en-US" sz="280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97" y="4908947"/>
            <a:ext cx="886063" cy="1417796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772007" y="5086112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Possible denunciation or relief</a:t>
            </a:r>
            <a:endParaRPr lang="en-US" sz="3200" dirty="0"/>
          </a:p>
        </p:txBody>
      </p:sp>
      <p:sp>
        <p:nvSpPr>
          <p:cNvPr id="13" name="Text 7"/>
          <p:cNvSpPr/>
          <p:nvPr/>
        </p:nvSpPr>
        <p:spPr>
          <a:xfrm>
            <a:off x="1772007" y="5617845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Improves understanding of the problem or abuse.</a:t>
            </a:r>
            <a:endParaRPr lang="en-US" sz="280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0197" y="6326743"/>
            <a:ext cx="886063" cy="1417796"/>
          </a:xfrm>
          <a:prstGeom prst="rect">
            <a:avLst/>
          </a:prstGeom>
        </p:spPr>
      </p:pic>
      <p:sp>
        <p:nvSpPr>
          <p:cNvPr id="15" name="Text 8"/>
          <p:cNvSpPr/>
          <p:nvPr/>
        </p:nvSpPr>
        <p:spPr>
          <a:xfrm>
            <a:off x="1772007" y="6503908"/>
            <a:ext cx="2215277" cy="2769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150"/>
              </a:lnSpc>
            </a:pPr>
            <a:r>
              <a:rPr lang="en-US" sz="3200" b="1" kern="0" spc="-52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Leadership</a:t>
            </a:r>
            <a:endParaRPr lang="en-US" sz="3200" dirty="0"/>
          </a:p>
        </p:txBody>
      </p:sp>
      <p:sp>
        <p:nvSpPr>
          <p:cNvPr id="16" name="Text 9"/>
          <p:cNvSpPr/>
          <p:nvPr/>
        </p:nvSpPr>
        <p:spPr>
          <a:xfrm>
            <a:off x="1772007" y="6991942"/>
            <a:ext cx="6751796" cy="2836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200"/>
              </a:lnSpc>
            </a:pPr>
            <a:r>
              <a:rPr lang="en-US" sz="2800" kern="0" spc="-28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Creates an environment of trust and open communication.</a:t>
            </a:r>
            <a:endParaRPr lang="en-U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24126"/>
            <a:ext cx="84514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5550"/>
              </a:lnSpc>
            </a:pPr>
            <a:r>
              <a:rPr lang="en-US" sz="4450" b="1" kern="0" spc="-134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Conclusion and Call to Action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860047" y="149506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Active listening is an essential skill that improves communication, builds trust, and facilitates conflict resolution.</a:t>
            </a:r>
            <a:endParaRPr lang="en-US" sz="32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2603" y="3197185"/>
            <a:ext cx="1614011" cy="80795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997523" y="3440787"/>
            <a:ext cx="113705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1</a:t>
            </a:r>
            <a:endParaRPr lang="en-US" sz="3200" dirty="0"/>
          </a:p>
        </p:txBody>
      </p:sp>
      <p:sp>
        <p:nvSpPr>
          <p:cNvPr id="6" name="Text 3"/>
          <p:cNvSpPr/>
          <p:nvPr/>
        </p:nvSpPr>
        <p:spPr>
          <a:xfrm>
            <a:off x="5164038" y="3274635"/>
            <a:ext cx="112216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Listen</a:t>
            </a:r>
            <a:endParaRPr lang="en-US" sz="3200" dirty="0"/>
          </a:p>
        </p:txBody>
      </p:sp>
      <p:sp>
        <p:nvSpPr>
          <p:cNvPr id="7" name="Shape 4"/>
          <p:cNvSpPr/>
          <p:nvPr/>
        </p:nvSpPr>
        <p:spPr>
          <a:xfrm>
            <a:off x="4918115" y="3997523"/>
            <a:ext cx="8861822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424" y="4041100"/>
            <a:ext cx="3228022" cy="80795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69425" y="4218265"/>
            <a:ext cx="169902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2</a:t>
            </a:r>
            <a:endParaRPr lang="en-US" sz="3200" dirty="0"/>
          </a:p>
        </p:txBody>
      </p:sp>
      <p:sp>
        <p:nvSpPr>
          <p:cNvPr id="10" name="Text 6"/>
          <p:cNvSpPr/>
          <p:nvPr/>
        </p:nvSpPr>
        <p:spPr>
          <a:xfrm>
            <a:off x="5895261" y="4267914"/>
            <a:ext cx="154531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</a:rPr>
              <a:t>Understand</a:t>
            </a:r>
            <a:endParaRPr lang="en-US" sz="3200" dirty="0"/>
          </a:p>
        </p:txBody>
      </p:sp>
      <p:sp>
        <p:nvSpPr>
          <p:cNvPr id="11" name="Shape 7"/>
          <p:cNvSpPr/>
          <p:nvPr/>
        </p:nvSpPr>
        <p:spPr>
          <a:xfrm>
            <a:off x="5725120" y="4862155"/>
            <a:ext cx="8054816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905732"/>
            <a:ext cx="4842034" cy="807958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3967163" y="5082897"/>
            <a:ext cx="17442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3</a:t>
            </a:r>
            <a:endParaRPr lang="en-US" sz="3200" dirty="0"/>
          </a:p>
        </p:txBody>
      </p:sp>
      <p:sp>
        <p:nvSpPr>
          <p:cNvPr id="14" name="Text 9"/>
          <p:cNvSpPr/>
          <p:nvPr/>
        </p:nvSpPr>
        <p:spPr>
          <a:xfrm>
            <a:off x="6702266" y="5132546"/>
            <a:ext cx="13583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Connect</a:t>
            </a:r>
            <a:endParaRPr lang="en-US" sz="3200" dirty="0"/>
          </a:p>
        </p:txBody>
      </p:sp>
      <p:sp>
        <p:nvSpPr>
          <p:cNvPr id="15" name="Shape 10"/>
          <p:cNvSpPr/>
          <p:nvPr/>
        </p:nvSpPr>
        <p:spPr>
          <a:xfrm>
            <a:off x="6532126" y="5726787"/>
            <a:ext cx="7247811" cy="15240"/>
          </a:xfrm>
          <a:prstGeom prst="roundRect">
            <a:avLst>
              <a:gd name="adj" fmla="val 625116"/>
            </a:avLst>
          </a:prstGeom>
          <a:solidFill>
            <a:srgbClr val="C0C1D7"/>
          </a:solidFill>
          <a:ln/>
        </p:spPr>
        <p:txBody>
          <a:bodyPr/>
          <a:lstStyle/>
          <a:p>
            <a:endParaRPr lang="es-ES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6294" y="5770364"/>
            <a:ext cx="6456164" cy="80795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3962638" y="5947529"/>
            <a:ext cx="183237" cy="453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50"/>
              </a:lnSpc>
              <a:buNone/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4</a:t>
            </a:r>
            <a:endParaRPr lang="en-US" sz="3200" dirty="0"/>
          </a:p>
        </p:txBody>
      </p:sp>
      <p:sp>
        <p:nvSpPr>
          <p:cNvPr id="18" name="Text 12"/>
          <p:cNvSpPr/>
          <p:nvPr/>
        </p:nvSpPr>
        <p:spPr>
          <a:xfrm>
            <a:off x="7509272" y="5997178"/>
            <a:ext cx="1060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2750"/>
              </a:lnSpc>
            </a:pPr>
            <a:r>
              <a:rPr lang="en-US" sz="3200" b="1" kern="0" spc="-67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Impact</a:t>
            </a:r>
            <a:endParaRPr lang="en-US" sz="3200" dirty="0"/>
          </a:p>
        </p:txBody>
      </p:sp>
      <p:sp>
        <p:nvSpPr>
          <p:cNvPr id="19" name="Text 13"/>
          <p:cNvSpPr/>
          <p:nvPr/>
        </p:nvSpPr>
        <p:spPr>
          <a:xfrm>
            <a:off x="793790" y="6833473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r>
              <a:rPr lang="en-US" sz="3200" kern="0" spc="-36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Practice active listening in your day-to-day life    
and observe how your relationships and communication </a:t>
            </a:r>
            <a:r>
              <a:rPr lang="en-US" sz="3200" kern="0" spc="-36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transformed.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3048</TotalTime>
  <Words>454</Words>
  <Application>Microsoft Office PowerPoint</Application>
  <PresentationFormat>Personalizado</PresentationFormat>
  <Paragraphs>76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4" baseType="lpstr">
      <vt:lpstr>Arial</vt:lpstr>
      <vt:lpstr>Inter</vt:lpstr>
      <vt:lpstr>Inter Bold</vt:lpstr>
      <vt:lpstr>Trebuchet MS</vt:lpstr>
      <vt:lpstr>Wingdings 3</vt:lpstr>
      <vt:lpstr>Faceta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SEC-AUX-2</cp:lastModifiedBy>
  <cp:revision>4</cp:revision>
  <dcterms:created xsi:type="dcterms:W3CDTF">2025-01-24T12:16:15Z</dcterms:created>
  <dcterms:modified xsi:type="dcterms:W3CDTF">2025-10-07T10:36:30Z</dcterms:modified>
</cp:coreProperties>
</file>