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182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875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70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ab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7BF24E-8545-5846-8CCC-588DBD9585A1}" type="slidenum">
              <a:rPr lang="es-E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‹Nr.›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343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91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976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105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23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931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787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53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225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A2202-1B02-6A43-B158-A526D0E74349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1BB25-0A81-6147-B479-AA4180504E2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486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775433" cy="448445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046759"/>
            <a:ext cx="9014660" cy="188024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069281" y="6425270"/>
            <a:ext cx="1869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latin typeface="Chalkboard"/>
                <a:cs typeface="Chalkboard"/>
              </a:rPr>
              <a:t>Zaragoza, abril 2012</a:t>
            </a:r>
            <a:endParaRPr lang="es-ES" sz="1400" dirty="0">
              <a:latin typeface="Chalkboard"/>
              <a:cs typeface="Chalkboard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76264" y="6193564"/>
            <a:ext cx="5993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NOMBRE___________________________________________</a:t>
            </a:r>
            <a:endParaRPr lang="es-ES" dirty="0"/>
          </a:p>
        </p:txBody>
      </p:sp>
      <p:pic>
        <p:nvPicPr>
          <p:cNvPr id="8" name="Picture 6" descr="trileema_educacion_fin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615" y="12187"/>
            <a:ext cx="2005385" cy="151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4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3323665" y="2003210"/>
            <a:ext cx="2333062" cy="233306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863448" y="2304947"/>
            <a:ext cx="3135534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ME EMOCIONA…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75477" y="2336307"/>
            <a:ext cx="324818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ME PREOCUPA…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2683792" y="4676106"/>
            <a:ext cx="383662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DE LOS ANTERIORES ME HE LLEVADO…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2994434" y="215528"/>
            <a:ext cx="3196747" cy="17543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ME CUESTIONO SOBRE ESTE…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9" name="Elipse 8"/>
          <p:cNvSpPr/>
          <p:nvPr/>
        </p:nvSpPr>
        <p:spPr>
          <a:xfrm>
            <a:off x="219487" y="391998"/>
            <a:ext cx="2464305" cy="1577857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BRÚJULA DEL ENCUENTRO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7218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Chalkboard"/>
                <a:cs typeface="Chalkboard"/>
              </a:rPr>
              <a:t>PARA REFLEXIONAR SOBRE CADA ESTRATEGIA….</a:t>
            </a:r>
            <a:endParaRPr lang="es-ES" dirty="0">
              <a:latin typeface="Chalkboard"/>
              <a:cs typeface="Chalkboard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467588"/>
              </p:ext>
            </p:extLst>
          </p:nvPr>
        </p:nvGraphicFramePr>
        <p:xfrm>
          <a:off x="1350825" y="1842250"/>
          <a:ext cx="7068082" cy="44957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4041"/>
                <a:gridCol w="353404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NOMBRE DE LA ESTRATEGIA: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¿QU</a:t>
                      </a:r>
                      <a:r>
                        <a:rPr lang="fr-FR" dirty="0" err="1" smtClean="0"/>
                        <a:t>É</a:t>
                      </a:r>
                      <a:r>
                        <a:rPr lang="fr-FR" baseline="0" dirty="0" smtClean="0"/>
                        <a:t> TIPO DE PENSAMIENTO, HABILIDAD,</a:t>
                      </a:r>
                      <a:r>
                        <a:rPr lang="es-ES" baseline="0" dirty="0" smtClean="0"/>
                        <a:t>… </a:t>
                      </a:r>
                      <a:r>
                        <a:rPr lang="es-ES" baseline="0" dirty="0" smtClean="0"/>
                        <a:t>ESTIMULA?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PARA APLICAR</a:t>
                      </a:r>
                      <a:r>
                        <a:rPr lang="es-ES" baseline="0" dirty="0" smtClean="0"/>
                        <a:t> EN EL AULA: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MATERIA Y CURSO: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CONTENIDO: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¿QUÉ ESPERAS VER EN TUS ALUMNOS?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DESARROLLO DE LA ACTIVIDAD: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4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halkboard"/>
                <a:cs typeface="Chalkboard"/>
              </a:rPr>
              <a:t>ESTILOS DE APRENDIZAJE…</a:t>
            </a:r>
            <a:endParaRPr lang="es-ES" dirty="0">
              <a:latin typeface="Chalkboard"/>
              <a:cs typeface="Chalkboard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95398"/>
              </p:ext>
            </p:extLst>
          </p:nvPr>
        </p:nvGraphicFramePr>
        <p:xfrm>
          <a:off x="457198" y="1767840"/>
          <a:ext cx="7601122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0561"/>
                <a:gridCol w="3800561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3 IDEAS</a:t>
                      </a:r>
                      <a:r>
                        <a:rPr lang="es-ES" baseline="0" dirty="0" smtClean="0"/>
                        <a:t> SOBRE LOS ESTILOS DE APRENDIZAJE DE LO QUE HAS VISTO Y TRABAJADO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3 COSAS SOBRE LAS QUE QUIERAS INVESTIGAR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3 APLICACIONES PARA TU AULA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490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3200" dirty="0" smtClean="0">
                <a:latin typeface="Chalkboard"/>
                <a:cs typeface="Chalkboard"/>
              </a:rPr>
              <a:t>PARA LA REFLEXIÓN SOBRE EL USO DE ESTRATEGIAS METODOLÓGICAS …</a:t>
            </a:r>
            <a:endParaRPr lang="es-ES" sz="3200" dirty="0">
              <a:latin typeface="Chalkboard"/>
              <a:cs typeface="Chalkboar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68613" y="1524534"/>
            <a:ext cx="6967653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Chalkboard"/>
                <a:cs typeface="Chalkboard"/>
              </a:rPr>
              <a:t>INDICA QUÉ ESTRATEGIAS HAS UTILIZADO:</a:t>
            </a:r>
          </a:p>
          <a:p>
            <a:endParaRPr lang="es-ES" dirty="0">
              <a:latin typeface="Chalkboard"/>
              <a:cs typeface="Chalkboard"/>
            </a:endParaRPr>
          </a:p>
          <a:p>
            <a:r>
              <a:rPr lang="es-ES" dirty="0" smtClean="0">
                <a:latin typeface="Chalkboard"/>
                <a:cs typeface="Chalkboard"/>
              </a:rPr>
              <a:t>¿Qué evidencia tienes del impacto que ha tenido en tus alumnos? </a:t>
            </a:r>
          </a:p>
          <a:p>
            <a:endParaRPr lang="es-ES" dirty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r>
              <a:rPr lang="es-ES" dirty="0" smtClean="0">
                <a:latin typeface="Chalkboard"/>
                <a:cs typeface="Chalkboard"/>
              </a:rPr>
              <a:t>3 cosas a destacar</a:t>
            </a:r>
          </a:p>
          <a:p>
            <a:endParaRPr lang="es-ES" dirty="0" smtClean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endParaRPr lang="es-ES" dirty="0">
              <a:latin typeface="Chalkboard"/>
              <a:cs typeface="Chalkboard"/>
            </a:endParaRPr>
          </a:p>
          <a:p>
            <a:r>
              <a:rPr lang="es-ES" dirty="0" smtClean="0">
                <a:latin typeface="Chalkboard"/>
                <a:cs typeface="Chalkboard"/>
              </a:rPr>
              <a:t>3 cosas a mejorar</a:t>
            </a:r>
          </a:p>
          <a:p>
            <a:endParaRPr lang="es-ES" dirty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r>
              <a:rPr lang="es-ES" dirty="0" smtClean="0">
                <a:latin typeface="Chalkboard"/>
                <a:cs typeface="Chalkboard"/>
              </a:rPr>
              <a:t>3 cosas a seguir investigando </a:t>
            </a:r>
          </a:p>
          <a:p>
            <a:endParaRPr lang="es-ES" dirty="0">
              <a:latin typeface="Chalkboard"/>
              <a:cs typeface="Chalkboard"/>
            </a:endParaRPr>
          </a:p>
          <a:p>
            <a:endParaRPr lang="es-ES" dirty="0" smtClean="0">
              <a:latin typeface="Chalkboard"/>
              <a:cs typeface="Chalkboard"/>
            </a:endParaRPr>
          </a:p>
          <a:p>
            <a:endParaRPr lang="es-ES" dirty="0">
              <a:latin typeface="Chalkboard"/>
              <a:cs typeface="Chalkboard"/>
            </a:endParaRPr>
          </a:p>
          <a:p>
            <a:endParaRPr lang="es-ES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24197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3526"/>
            <a:ext cx="7178675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Chalkboard"/>
                <a:cs typeface="Chalkboard"/>
              </a:rPr>
              <a:t>REFLEXIÓN SOBRE LA BUENAS PRÁCTICAS </a:t>
            </a:r>
            <a:endParaRPr lang="es-ES" dirty="0">
              <a:latin typeface="Chalkboard"/>
              <a:cs typeface="Chalkboar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20134" y="1452934"/>
            <a:ext cx="734174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dirty="0" smtClean="0"/>
              <a:t>CELEBRAMOS- PROBLEMATIZAMOS-RECREAMOS</a:t>
            </a:r>
            <a:endParaRPr lang="es-ES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772400" y="78319"/>
            <a:ext cx="1371600" cy="1374615"/>
          </a:xfrm>
          <a:prstGeom prst="rect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760494"/>
              </p:ext>
            </p:extLst>
          </p:nvPr>
        </p:nvGraphicFramePr>
        <p:xfrm>
          <a:off x="220134" y="1976154"/>
          <a:ext cx="8771466" cy="48158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30291"/>
                <a:gridCol w="5841175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DEFINICIÓN DE OBJETIVOS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Pensé los objetivos</a:t>
                      </a:r>
                      <a:r>
                        <a:rPr lang="es-ES" sz="1400" baseline="0" dirty="0" smtClean="0"/>
                        <a:t> previamente</a:t>
                      </a:r>
                      <a:endParaRPr lang="es-ES" sz="1400" dirty="0" smtClean="0"/>
                    </a:p>
                    <a:p>
                      <a:r>
                        <a:rPr lang="es-ES" sz="1400" dirty="0" smtClean="0"/>
                        <a:t>Tenía los objetivos</a:t>
                      </a:r>
                      <a:r>
                        <a:rPr lang="es-ES" sz="1400" baseline="0" dirty="0" smtClean="0"/>
                        <a:t> de aprendizaje claros </a:t>
                      </a:r>
                    </a:p>
                    <a:p>
                      <a:r>
                        <a:rPr lang="es-ES" sz="1400" baseline="0" dirty="0" smtClean="0"/>
                        <a:t>Desarrolle la actividad para conseguir los objetivos</a:t>
                      </a:r>
                    </a:p>
                    <a:p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COMPETENCIAS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Identifiqué qué competencia quería entrenar</a:t>
                      </a:r>
                    </a:p>
                    <a:p>
                      <a:r>
                        <a:rPr lang="es-ES" sz="1400" dirty="0" smtClean="0"/>
                        <a:t>Seleccione</a:t>
                      </a:r>
                      <a:r>
                        <a:rPr lang="es-ES" sz="1400" baseline="0" dirty="0" smtClean="0"/>
                        <a:t> descriptores </a:t>
                      </a:r>
                    </a:p>
                    <a:p>
                      <a:r>
                        <a:rPr lang="es-ES" sz="1400" baseline="0" dirty="0" smtClean="0"/>
                        <a:t>Elaboré desempeños 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PENSAMIENTO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Me propuse</a:t>
                      </a:r>
                      <a:r>
                        <a:rPr lang="es-ES" sz="1400" baseline="0" dirty="0" smtClean="0"/>
                        <a:t> entrenar habilidades de pensamiento</a:t>
                      </a:r>
                    </a:p>
                    <a:p>
                      <a:r>
                        <a:rPr lang="es-ES" sz="1400" baseline="0" dirty="0" smtClean="0"/>
                        <a:t>Se recogen en los desempeños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METODOLOGÍA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Seleccioné  la metodología en</a:t>
                      </a:r>
                      <a:r>
                        <a:rPr lang="es-ES" sz="1400" baseline="0" dirty="0" smtClean="0"/>
                        <a:t> función de objetivos y descriptores</a:t>
                      </a:r>
                    </a:p>
                    <a:p>
                      <a:r>
                        <a:rPr lang="es-ES" sz="1400" baseline="0" dirty="0" smtClean="0"/>
                        <a:t>Tuve en cuenta el tipo de alumnos, el grupo, lo que sabían, cómo trabajan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DESARROLLO DE LA ACTIVIDAD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La temporalización era adecuada</a:t>
                      </a:r>
                    </a:p>
                    <a:p>
                      <a:r>
                        <a:rPr lang="es-ES_tradnl" sz="1400" dirty="0" smtClean="0"/>
                        <a:t>Los imprevisto</a:t>
                      </a:r>
                      <a:r>
                        <a:rPr lang="es-ES" sz="1400" baseline="0" dirty="0" smtClean="0"/>
                        <a:t>s surgidos no interfirieron sustancialmente en el desarrollo de la actividad </a:t>
                      </a:r>
                    </a:p>
                    <a:p>
                      <a:r>
                        <a:rPr lang="es-ES" sz="1400" baseline="0" dirty="0" smtClean="0"/>
                        <a:t>Se desarrolló conforme a mi planificación</a:t>
                      </a:r>
                    </a:p>
                    <a:p>
                      <a:r>
                        <a:rPr lang="es-ES" sz="1400" baseline="0" dirty="0" smtClean="0"/>
                        <a:t>Los alumnos engancharon en la actividad </a:t>
                      </a:r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EVALUACIÓN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Tenía claro</a:t>
                      </a:r>
                      <a:r>
                        <a:rPr lang="es-ES" sz="1400" baseline="0" dirty="0" smtClean="0"/>
                        <a:t> que evaluar</a:t>
                      </a:r>
                    </a:p>
                    <a:p>
                      <a:r>
                        <a:rPr lang="es-ES" sz="1400" baseline="0" dirty="0" smtClean="0"/>
                        <a:t>Generé herramientas para la evaluación del proceso</a:t>
                      </a:r>
                    </a:p>
                    <a:p>
                      <a:r>
                        <a:rPr lang="es-ES" sz="1400" baseline="0" dirty="0" smtClean="0"/>
                        <a:t>Estoy satisfecho con el grado de consecución de objetivos </a:t>
                      </a:r>
                    </a:p>
                    <a:p>
                      <a:r>
                        <a:rPr lang="es-ES" sz="1400" baseline="0" dirty="0" smtClean="0"/>
                        <a:t>Se entrenaron y desarrollaron las competencias propuestas. </a:t>
                      </a:r>
                      <a:endParaRPr lang="es-E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29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Chalkboard"/>
                <a:cs typeface="Chalkboard"/>
              </a:rPr>
              <a:t>BUENAS PRÁCTICAS </a:t>
            </a:r>
            <a:endParaRPr lang="es-ES" dirty="0">
              <a:latin typeface="Chalkboard"/>
              <a:cs typeface="Chalkboard"/>
            </a:endParaRP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70934" y="1744133"/>
            <a:ext cx="8619066" cy="4203205"/>
            <a:chOff x="871" y="972"/>
            <a:chExt cx="3629" cy="1662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2064" y="1797"/>
              <a:ext cx="13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2381" y="1480"/>
              <a:ext cx="680" cy="6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2064" y="1162"/>
              <a:ext cx="1316" cy="127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2200" y="1298"/>
              <a:ext cx="1044" cy="99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2653" y="1752"/>
              <a:ext cx="16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2800">
                  <a:solidFill>
                    <a:srgbClr val="FF0000"/>
                  </a:solidFill>
                  <a:latin typeface="Chalkboard"/>
                  <a:cs typeface="Chalkboard"/>
                </a:rPr>
                <a:t>0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016" y="1752"/>
              <a:ext cx="13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2800">
                  <a:solidFill>
                    <a:srgbClr val="FFC000"/>
                  </a:solidFill>
                  <a:latin typeface="Chalkboard"/>
                  <a:cs typeface="Chalkboard"/>
                </a:rPr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152" y="1752"/>
              <a:ext cx="16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2800">
                  <a:solidFill>
                    <a:srgbClr val="92D050"/>
                  </a:solidFill>
                  <a:latin typeface="Chalkboard"/>
                  <a:cs typeface="Chalkboard"/>
                </a:rPr>
                <a:t>2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3334" y="1752"/>
              <a:ext cx="16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2800">
                  <a:solidFill>
                    <a:srgbClr val="00B050"/>
                  </a:solidFill>
                  <a:latin typeface="Chalkboard"/>
                  <a:cs typeface="Chalkboard"/>
                </a:rPr>
                <a:t>3</a:t>
              </a: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H="1">
              <a:off x="2699" y="1252"/>
              <a:ext cx="393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H="1">
              <a:off x="2327" y="1797"/>
              <a:ext cx="372" cy="4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rot="15371440" flipH="1">
              <a:off x="2265" y="1440"/>
              <a:ext cx="554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rot="15371440" flipH="1">
              <a:off x="2584" y="1898"/>
              <a:ext cx="657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800">
                <a:latin typeface="Chalkboard"/>
                <a:cs typeface="Chalkboard"/>
              </a:endParaRP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47" y="1072"/>
              <a:ext cx="1114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1200" dirty="0" smtClean="0">
                  <a:latin typeface="Chalkboard"/>
                  <a:cs typeface="Chalkboard"/>
                </a:rPr>
                <a:t>DEFINICIÓN DE OBJETIVOS</a:t>
              </a:r>
              <a:endParaRPr lang="es-ES" sz="1200" dirty="0">
                <a:latin typeface="Chalkboard"/>
                <a:cs typeface="Chalkboard"/>
              </a:endParaRP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3470" y="1706"/>
              <a:ext cx="1030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1200" dirty="0" smtClean="0">
                  <a:latin typeface="Chalkboard"/>
                  <a:cs typeface="Chalkboard"/>
                </a:rPr>
                <a:t>SELECCIÓN DE DESCRIPTOERES Y DESEMPEÑOS</a:t>
              </a:r>
              <a:endParaRPr lang="es-ES" sz="2800" dirty="0">
                <a:latin typeface="Chalkboard"/>
                <a:cs typeface="Chalkboard"/>
              </a:endParaRP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1370" y="972"/>
              <a:ext cx="104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ES" sz="1200" dirty="0" smtClean="0">
                  <a:latin typeface="Chalkboard"/>
                  <a:cs typeface="Chalkboard"/>
                </a:rPr>
                <a:t>HERRAMIENTAS DE EVALUACIÓN Y LOGROS</a:t>
              </a:r>
              <a:endParaRPr lang="es-ES" sz="1200" dirty="0">
                <a:latin typeface="Chalkboard"/>
                <a:cs typeface="Chalkboard"/>
              </a:endParaRPr>
            </a:p>
            <a:p>
              <a:pPr algn="ctr" eaLnBrk="1" hangingPunct="1"/>
              <a:endParaRPr lang="es-ES" sz="1200" dirty="0">
                <a:latin typeface="Chalkboard"/>
                <a:cs typeface="Chalkboard"/>
              </a:endParaRP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871" y="1653"/>
              <a:ext cx="1134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1200" dirty="0" smtClean="0">
                  <a:latin typeface="Chalkboard"/>
                  <a:cs typeface="Chalkboard"/>
                </a:rPr>
                <a:t>DESARROLLO DE LA ACTIVIDAD</a:t>
              </a:r>
              <a:endParaRPr lang="es-ES" sz="1200" dirty="0">
                <a:latin typeface="Chalkboard"/>
                <a:cs typeface="Chalkboard"/>
              </a:endParaRPr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1517" y="2422"/>
              <a:ext cx="1078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1200" dirty="0" smtClean="0">
                  <a:latin typeface="Chalkboard"/>
                  <a:cs typeface="Chalkboard"/>
                </a:rPr>
                <a:t>SELECCIÓN Y USO DE LAS METODOLOGÍAS </a:t>
              </a:r>
              <a:endParaRPr lang="es-ES" sz="2800" dirty="0">
                <a:latin typeface="Chalkboard"/>
                <a:cs typeface="Chalkboard"/>
              </a:endParaRPr>
            </a:p>
          </p:txBody>
        </p:sp>
        <p:sp>
          <p:nvSpPr>
            <p:cNvPr id="24" name="Text Box 27"/>
            <p:cNvSpPr txBox="1">
              <a:spLocks noChangeArrowheads="1"/>
            </p:cNvSpPr>
            <p:nvPr/>
          </p:nvSpPr>
          <p:spPr bwMode="auto">
            <a:xfrm>
              <a:off x="3002" y="2378"/>
              <a:ext cx="727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ES" sz="1200" dirty="0" smtClean="0">
                  <a:latin typeface="Chalkboard"/>
                  <a:cs typeface="Chalkboard"/>
                </a:rPr>
                <a:t>USO DE ESTRATEGIAS DE PENSAMIENTO</a:t>
              </a:r>
              <a:endParaRPr lang="es-ES" sz="1200" dirty="0">
                <a:latin typeface="Chalkboard"/>
                <a:cs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7381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Chalkboard"/>
                <a:cs typeface="Chalkboard"/>
              </a:rPr>
              <a:t>RECREAR. ¿Cómo puedo mejorarlo?</a:t>
            </a:r>
            <a:endParaRPr lang="es-ES" dirty="0">
              <a:latin typeface="Chalkboard"/>
              <a:cs typeface="Chalkboard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17973"/>
              </p:ext>
            </p:extLst>
          </p:nvPr>
        </p:nvGraphicFramePr>
        <p:xfrm>
          <a:off x="220134" y="1637488"/>
          <a:ext cx="8466666" cy="4389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8466"/>
                <a:gridCol w="56382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DEFINICIÓN DE OBJETIVOS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smtClean="0"/>
                    </a:p>
                    <a:p>
                      <a:endParaRPr lang="es-ES" sz="1400" smtClean="0"/>
                    </a:p>
                    <a:p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COMPETENCIAS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 smtClean="0"/>
                    </a:p>
                    <a:p>
                      <a:endParaRPr lang="es-ES" sz="1400" dirty="0" smtClean="0"/>
                    </a:p>
                    <a:p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PENSAMIENTO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 smtClean="0"/>
                    </a:p>
                    <a:p>
                      <a:endParaRPr lang="es-ES" sz="1400" dirty="0" smtClean="0"/>
                    </a:p>
                    <a:p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METODOLOGÍA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baseline="0" dirty="0" smtClean="0"/>
                    </a:p>
                    <a:p>
                      <a:endParaRPr lang="es-ES" sz="1400" baseline="0" dirty="0" smtClean="0"/>
                    </a:p>
                    <a:p>
                      <a:endParaRPr lang="es-ES" sz="14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DESARROLLO DE LA ACTIVIDAD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 smtClean="0"/>
                    </a:p>
                    <a:p>
                      <a:endParaRPr lang="es-ES" sz="1400" dirty="0" smtClean="0"/>
                    </a:p>
                    <a:p>
                      <a:endParaRPr lang="es-E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EVALUACIÓN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smtClean="0"/>
                    </a:p>
                    <a:p>
                      <a:endParaRPr lang="es-ES" sz="1400" smtClean="0"/>
                    </a:p>
                    <a:p>
                      <a:endParaRPr lang="es-E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29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0519" y="211918"/>
            <a:ext cx="7166280" cy="978728"/>
          </a:xfrm>
          <a:solidFill>
            <a:srgbClr val="CCFFCC"/>
          </a:solidFill>
        </p:spPr>
        <p:txBody>
          <a:bodyPr>
            <a:normAutofit/>
          </a:bodyPr>
          <a:lstStyle/>
          <a:p>
            <a:r>
              <a:rPr lang="es-ES" sz="2400" dirty="0" smtClean="0"/>
              <a:t>¿Qué hacer en el aula para cuidar una sesión de trabajo?</a:t>
            </a:r>
            <a:endParaRPr lang="es-ES" sz="2400" dirty="0"/>
          </a:p>
        </p:txBody>
      </p:sp>
      <p:graphicFrame>
        <p:nvGraphicFramePr>
          <p:cNvPr id="83988" name="Group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916310"/>
              </p:ext>
            </p:extLst>
          </p:nvPr>
        </p:nvGraphicFramePr>
        <p:xfrm>
          <a:off x="250843" y="1348286"/>
          <a:ext cx="8638395" cy="5252955"/>
        </p:xfrm>
        <a:graphic>
          <a:graphicData uri="http://schemas.openxmlformats.org/drawingml/2006/table">
            <a:tbl>
              <a:tblPr/>
              <a:tblGrid>
                <a:gridCol w="8638395"/>
              </a:tblGrid>
              <a:tr h="1222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¿Qué haremos para preparar la sesión de clase? (Decisiones previas)</a:t>
                      </a:r>
                      <a:endParaRPr kumimoji="0" lang="es-E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¿Cómo cuidaremos la introducción, los primeros minutos de la sesión?</a:t>
                      </a:r>
                      <a:endParaRPr kumimoji="0" lang="es-E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71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¿Qué aspectos hemos de tener en cuenta durante el transcurso de la sesión?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3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¿Cómo cuidaremos el final de la sesión de clase?</a:t>
                      </a:r>
                      <a:endParaRPr kumimoji="0" lang="es-E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475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405</Words>
  <Application>Microsoft Macintosh PowerPoint</Application>
  <PresentationFormat>Presentación en pantalla (4:3)</PresentationFormat>
  <Paragraphs>116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PARA REFLEXIONAR SOBRE CADA ESTRATEGIA….</vt:lpstr>
      <vt:lpstr>ESTILOS DE APRENDIZAJE…</vt:lpstr>
      <vt:lpstr>PARA LA REFLEXIÓN SOBRE EL USO DE ESTRATEGIAS METODOLÓGICAS …</vt:lpstr>
      <vt:lpstr>REFLEXIÓN SOBRE LA BUENAS PRÁCTICAS </vt:lpstr>
      <vt:lpstr>BUENAS PRÁCTICAS </vt:lpstr>
      <vt:lpstr>RECREAR. ¿Cómo puedo mejorarlo?</vt:lpstr>
      <vt:lpstr>¿Qué hacer en el aula para cuidar una sesión de trabajo?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ALVAREZ RIVERA</dc:creator>
  <cp:lastModifiedBy>BEATRIZ ALVAREZ RIVERA</cp:lastModifiedBy>
  <cp:revision>10</cp:revision>
  <dcterms:created xsi:type="dcterms:W3CDTF">2012-04-23T06:41:09Z</dcterms:created>
  <dcterms:modified xsi:type="dcterms:W3CDTF">2012-04-23T08:54:59Z</dcterms:modified>
</cp:coreProperties>
</file>