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4630400" cy="8229600"/>
  <p:notesSz cx="8229600" cy="1463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249101-0E14-4A2B-A21D-F47E04993A97}" v="8" dt="2025-01-31T10:07:43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04" autoAdjust="0"/>
  </p:normalViewPr>
  <p:slideViewPr>
    <p:cSldViewPr snapToGrid="0" snapToObjects="1">
      <p:cViewPr varScale="1">
        <p:scale>
          <a:sx n="34" d="100"/>
          <a:sy n="34" d="100"/>
        </p:scale>
        <p:origin x="99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276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0160"/>
            <a:ext cx="14630400" cy="823976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8481" y="2885441"/>
            <a:ext cx="9320323" cy="1975562"/>
          </a:xfrm>
        </p:spPr>
        <p:txBody>
          <a:bodyPr anchor="b">
            <a:noAutofit/>
          </a:bodyPr>
          <a:lstStyle>
            <a:lvl1pPr algn="r">
              <a:defRPr sz="648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8481" y="4861000"/>
            <a:ext cx="9320323" cy="131627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7694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731520"/>
            <a:ext cx="10316002" cy="40843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364480"/>
            <a:ext cx="10316002" cy="1885154"/>
          </a:xfrm>
        </p:spPr>
        <p:txBody>
          <a:bodyPr anchor="ctr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878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1" y="731520"/>
            <a:ext cx="9712961" cy="36271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39367" y="4358640"/>
            <a:ext cx="8669429" cy="4572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92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364480"/>
            <a:ext cx="10316002" cy="1885154"/>
          </a:xfrm>
        </p:spPr>
        <p:txBody>
          <a:bodyPr anchor="ctr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50244" y="94845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71613" y="3463867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216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677808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2318386"/>
            <a:ext cx="10316002" cy="3114552"/>
          </a:xfrm>
        </p:spPr>
        <p:txBody>
          <a:bodyPr anchor="b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816697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91524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1" y="731520"/>
            <a:ext cx="9712961" cy="36271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9" y="4815840"/>
            <a:ext cx="10316003" cy="61709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816697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0244" y="94845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671613" y="3463867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656022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731520"/>
            <a:ext cx="10305844" cy="36271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9" y="4815840"/>
            <a:ext cx="10316003" cy="61709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80">
                <a:solidFill>
                  <a:schemeClr val="accent1"/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816697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14543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1950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61208" y="731520"/>
            <a:ext cx="1565692" cy="630174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2" y="731520"/>
            <a:ext cx="8472180" cy="630174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274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6702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008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657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32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659830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648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76524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7686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44253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78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3241041"/>
            <a:ext cx="10316002" cy="2191897"/>
          </a:xfrm>
        </p:spPr>
        <p:txBody>
          <a:bodyPr anchor="b"/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032480"/>
          </a:xfrm>
        </p:spPr>
        <p:txBody>
          <a:bodyPr anchor="t"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618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592707"/>
            <a:ext cx="5020842" cy="46569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7964" y="2592707"/>
            <a:ext cx="5020841" cy="46569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508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894" y="2593180"/>
            <a:ext cx="5022748" cy="691514"/>
          </a:xfrm>
        </p:spPr>
        <p:txBody>
          <a:bodyPr anchor="b">
            <a:noAutofit/>
          </a:bodyPr>
          <a:lstStyle>
            <a:lvl1pPr marL="0" indent="0">
              <a:buNone/>
              <a:defRPr sz="2880" b="0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0894" y="3284695"/>
            <a:ext cx="5022748" cy="396494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06059" y="2593180"/>
            <a:ext cx="5022742" cy="691514"/>
          </a:xfrm>
        </p:spPr>
        <p:txBody>
          <a:bodyPr anchor="b">
            <a:noAutofit/>
          </a:bodyPr>
          <a:lstStyle>
            <a:lvl1pPr marL="0" indent="0">
              <a:buNone/>
              <a:defRPr sz="2880" b="0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06062" y="3284695"/>
            <a:ext cx="5022740" cy="396494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09069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731520"/>
            <a:ext cx="10316002" cy="158496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00687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378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1798325"/>
            <a:ext cx="4625434" cy="1534159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2554" y="617910"/>
            <a:ext cx="5416249" cy="663172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1" y="3332483"/>
            <a:ext cx="4625434" cy="3101339"/>
          </a:xfrm>
        </p:spPr>
        <p:txBody>
          <a:bodyPr>
            <a:normAutofit/>
          </a:bodyPr>
          <a:lstStyle>
            <a:lvl1pPr marL="0" indent="0">
              <a:buNone/>
              <a:defRPr sz="1680"/>
            </a:lvl1pPr>
            <a:lvl2pPr marL="548476" indent="0">
              <a:buNone/>
              <a:defRPr sz="1680"/>
            </a:lvl2pPr>
            <a:lvl3pPr marL="1096951" indent="0">
              <a:buNone/>
              <a:defRPr sz="1440"/>
            </a:lvl3pPr>
            <a:lvl4pPr marL="1645427" indent="0">
              <a:buNone/>
              <a:defRPr sz="1200"/>
            </a:lvl4pPr>
            <a:lvl5pPr marL="2193901" indent="0">
              <a:buNone/>
              <a:defRPr sz="1200"/>
            </a:lvl5pPr>
            <a:lvl6pPr marL="2742377" indent="0">
              <a:buNone/>
              <a:defRPr sz="1200"/>
            </a:lvl6pPr>
            <a:lvl7pPr marL="3290852" indent="0">
              <a:buNone/>
              <a:defRPr sz="1200"/>
            </a:lvl7pPr>
            <a:lvl8pPr marL="3839328" indent="0">
              <a:buNone/>
              <a:defRPr sz="1200"/>
            </a:lvl8pPr>
            <a:lvl9pPr marL="4387804" indent="0">
              <a:buNone/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1885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5760720"/>
            <a:ext cx="10316000" cy="680086"/>
          </a:xfrm>
        </p:spPr>
        <p:txBody>
          <a:bodyPr anchor="b">
            <a:normAutofit/>
          </a:bodyPr>
          <a:lstStyle>
            <a:lvl1pPr algn="l">
              <a:defRPr sz="288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801" y="731520"/>
            <a:ext cx="10316002" cy="4614862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2" y="6440806"/>
            <a:ext cx="10316000" cy="808829"/>
          </a:xfrm>
        </p:spPr>
        <p:txBody>
          <a:bodyPr>
            <a:normAutofit/>
          </a:bodyPr>
          <a:lstStyle>
            <a:lvl1pPr marL="0" indent="0">
              <a:buNone/>
              <a:defRPr sz="144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54827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0160"/>
            <a:ext cx="14630400" cy="823976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1" y="731520"/>
            <a:ext cx="10316002" cy="15849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2592707"/>
            <a:ext cx="10316002" cy="4656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46160" y="7249635"/>
            <a:ext cx="109432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1" y="7249635"/>
            <a:ext cx="7557134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08796" y="7249635"/>
            <a:ext cx="82000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4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</p:sldLayoutIdLst>
  <p:hf sldNum="0" hdr="0" ftr="0" dt="0"/>
  <p:txStyles>
    <p:titleStyle>
      <a:lvl1pPr algn="l" defTabSz="548640" rtl="0" eaLnBrk="1" latinLnBrk="0" hangingPunct="1">
        <a:spcBef>
          <a:spcPct val="0"/>
        </a:spcBef>
        <a:buNone/>
        <a:defRPr sz="43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11480" indent="-41148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1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7160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92024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46888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8595085" y="2395641"/>
            <a:ext cx="5780671" cy="24249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5550"/>
              </a:lnSpc>
            </a:pPr>
            <a:r>
              <a:rPr lang="fr-FR" sz="9600" b="1" kern="0" spc="-134" noProof="0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Écoute</a:t>
            </a:r>
          </a:p>
          <a:p>
            <a:pPr algn="ctr">
              <a:lnSpc>
                <a:spcPts val="5550"/>
              </a:lnSpc>
            </a:pPr>
            <a:r>
              <a:rPr lang="fr-FR" sz="9600" b="1" kern="0" spc="-134" noProof="0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
Active</a:t>
            </a:r>
            <a:endParaRPr lang="fr-FR" sz="9600" noProof="0" dirty="0"/>
          </a:p>
        </p:txBody>
      </p:sp>
      <p:sp>
        <p:nvSpPr>
          <p:cNvPr id="4" name="Shape 1"/>
          <p:cNvSpPr/>
          <p:nvPr/>
        </p:nvSpPr>
        <p:spPr>
          <a:xfrm>
            <a:off x="793790" y="4457700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n 7" descr="Imagen que contiene ropa&#10;&#10;Descripción generada automáticamente">
            <a:extLst>
              <a:ext uri="{FF2B5EF4-FFF2-40B4-BE49-F238E27FC236}">
                <a16:creationId xmlns:a16="http://schemas.microsoft.com/office/drawing/2014/main" id="{6A626051-F7A4-0B40-1600-3CC965C39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493" y="1260326"/>
            <a:ext cx="8579019" cy="57089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00572"/>
            <a:ext cx="704385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Qu’est-ce</a:t>
            </a: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que </a:t>
            </a: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l’écoute</a:t>
            </a: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active ?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877610" y="1784453"/>
            <a:ext cx="12163476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L’écoute active consiste à être présent et attentif à la conversation, à comprendre le message de l’expéditeur et à offrir des réponses empathiques et réfléchies.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46549" y="419004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fr-FR" sz="3600" b="1" kern="0" spc="-67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Ne vous contentez pas d’entendre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46549" y="4719480"/>
            <a:ext cx="5638565" cy="21602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Il ne s’agit pas seulement d’entendre les mots ; c’est en comprendre le sens, le ton et le contexte.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599521" y="4544378"/>
            <a:ext cx="297644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600" b="1" kern="0" spc="-67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Interaction </a:t>
            </a:r>
            <a:r>
              <a:rPr lang="en-US" sz="3600" b="1" kern="0" spc="-67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consciente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599521" y="5125522"/>
            <a:ext cx="624470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Cela montre que vous appréciez l’expéditeur et que vous vous efforcez de comprendre son point de vue.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190773" y="525661"/>
            <a:ext cx="8439627" cy="24134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Importance de </a:t>
            </a: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l’écoute</a:t>
            </a: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active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190773" y="1537692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L’écoute active est essentielle pour les relations interpersonnelles, le travail d’équipe, la résolution des conflits et le développement personnel.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769543" y="4135051"/>
            <a:ext cx="396835" cy="396835"/>
          </a:xfrm>
          <a:prstGeom prst="roundRect">
            <a:avLst>
              <a:gd name="adj" fmla="val 24007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3"/>
          <p:cNvSpPr/>
          <p:nvPr/>
        </p:nvSpPr>
        <p:spPr>
          <a:xfrm>
            <a:off x="1364796" y="421820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Connexion</a:t>
            </a: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et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confiance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550280" y="4686926"/>
            <a:ext cx="401807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Elle favorise la confiance et la compréhension mutuelle.</a:t>
            </a:r>
            <a:endParaRPr lang="en-US" sz="3200" dirty="0"/>
          </a:p>
        </p:txBody>
      </p:sp>
      <p:sp>
        <p:nvSpPr>
          <p:cNvPr id="8" name="Shape 5"/>
          <p:cNvSpPr/>
          <p:nvPr/>
        </p:nvSpPr>
        <p:spPr>
          <a:xfrm>
            <a:off x="6427282" y="4138537"/>
            <a:ext cx="396835" cy="396835"/>
          </a:xfrm>
          <a:prstGeom prst="roundRect">
            <a:avLst>
              <a:gd name="adj" fmla="val 24007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6"/>
          <p:cNvSpPr/>
          <p:nvPr/>
        </p:nvSpPr>
        <p:spPr>
          <a:xfrm>
            <a:off x="7133749" y="415630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Une meilleure communication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7133748" y="4630646"/>
            <a:ext cx="5101795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Elle réduit les malentendus et facilite </a:t>
            </a:r>
            <a:r>
              <a:rPr lang="fr-FR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unecommunication</a:t>
            </a:r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efficace.</a:t>
            </a:r>
            <a:endParaRPr lang="en-US" sz="3200" dirty="0"/>
          </a:p>
        </p:txBody>
      </p:sp>
      <p:sp>
        <p:nvSpPr>
          <p:cNvPr id="11" name="Shape 8"/>
          <p:cNvSpPr/>
          <p:nvPr/>
        </p:nvSpPr>
        <p:spPr>
          <a:xfrm>
            <a:off x="3089542" y="6588069"/>
            <a:ext cx="396835" cy="396835"/>
          </a:xfrm>
          <a:prstGeom prst="roundRect">
            <a:avLst>
              <a:gd name="adj" fmla="val 24007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3638140" y="6647932"/>
            <a:ext cx="306514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Empathie</a:t>
            </a: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et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compréhension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3638140" y="6998537"/>
            <a:ext cx="4613246" cy="4259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Elle permet de se mettre à la place de l’autre                                
et comprendre leur point de vue.</a:t>
            </a:r>
            <a:endParaRPr lang="en-US" sz="3200" dirty="0"/>
          </a:p>
        </p:txBody>
      </p:sp>
      <p:pic>
        <p:nvPicPr>
          <p:cNvPr id="15" name="Imagen 14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272286B7-933A-166D-BCBB-48895200E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5662"/>
            <a:ext cx="5855780" cy="32792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793790" y="769739"/>
            <a:ext cx="8695898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Avantages</a:t>
            </a: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de </a:t>
            </a: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l’écoute</a:t>
            </a: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active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89" y="1650333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/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L’écoute active améliore la communication, renforce les relations et facilite la résolution des conflits.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793790" y="3508415"/>
            <a:ext cx="3664863" cy="2402324"/>
          </a:xfrm>
          <a:prstGeom prst="roundRect">
            <a:avLst>
              <a:gd name="adj" fmla="val 3966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4"/>
          <p:cNvSpPr/>
          <p:nvPr/>
        </p:nvSpPr>
        <p:spPr>
          <a:xfrm>
            <a:off x="1092577" y="4477992"/>
            <a:ext cx="319599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fr-FR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Renforcez les liens avec d’autres personnes.</a:t>
            </a:r>
            <a:endParaRPr lang="en-US" sz="2800" dirty="0"/>
          </a:p>
        </p:txBody>
      </p:sp>
      <p:sp>
        <p:nvSpPr>
          <p:cNvPr id="8" name="Shape 5"/>
          <p:cNvSpPr/>
          <p:nvPr/>
        </p:nvSpPr>
        <p:spPr>
          <a:xfrm>
            <a:off x="4685467" y="3178629"/>
            <a:ext cx="3664863" cy="2732110"/>
          </a:xfrm>
          <a:prstGeom prst="roundRect">
            <a:avLst>
              <a:gd name="adj" fmla="val 3966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6"/>
          <p:cNvSpPr/>
          <p:nvPr/>
        </p:nvSpPr>
        <p:spPr>
          <a:xfrm>
            <a:off x="4919781" y="3425293"/>
            <a:ext cx="343042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Meilleure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prise</a:t>
            </a: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de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décision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4919901" y="4270041"/>
            <a:ext cx="3195995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fr-FR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Elle facilite une meilleure compréhension du problème et de ses solutions.</a:t>
            </a:r>
            <a:endParaRPr lang="en-US" sz="2800" dirty="0"/>
          </a:p>
        </p:txBody>
      </p:sp>
      <p:sp>
        <p:nvSpPr>
          <p:cNvPr id="11" name="Shape 8"/>
          <p:cNvSpPr/>
          <p:nvPr/>
        </p:nvSpPr>
        <p:spPr>
          <a:xfrm>
            <a:off x="793790" y="6137553"/>
            <a:ext cx="7556421" cy="1623961"/>
          </a:xfrm>
          <a:prstGeom prst="roundRect">
            <a:avLst>
              <a:gd name="adj" fmla="val 7205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1028224" y="6371987"/>
            <a:ext cx="313646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Réduction</a:t>
            </a: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des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conflits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1028224" y="6862405"/>
            <a:ext cx="708755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850"/>
              </a:lnSpc>
            </a:pPr>
            <a:r>
              <a:rPr lang="fr-FR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Elle aide à éviter les malentendus et à trouver 
des solutions pacifiques.</a:t>
            </a:r>
            <a:endParaRPr lang="en-US" sz="2800" dirty="0"/>
          </a:p>
        </p:txBody>
      </p:sp>
      <p:sp>
        <p:nvSpPr>
          <p:cNvPr id="14" name="Text 6">
            <a:extLst>
              <a:ext uri="{FF2B5EF4-FFF2-40B4-BE49-F238E27FC236}">
                <a16:creationId xmlns:a16="http://schemas.microsoft.com/office/drawing/2014/main" id="{1A146DB0-70FB-5660-F80B-C836EFBE08D3}"/>
              </a:ext>
            </a:extLst>
          </p:cNvPr>
          <p:cNvSpPr/>
          <p:nvPr/>
        </p:nvSpPr>
        <p:spPr>
          <a:xfrm>
            <a:off x="1092577" y="3700952"/>
            <a:ext cx="343042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Des relations plus fortes</a:t>
            </a:r>
            <a:endParaRPr lang="en-US" sz="3200" dirty="0"/>
          </a:p>
        </p:txBody>
      </p:sp>
      <p:pic>
        <p:nvPicPr>
          <p:cNvPr id="18" name="Imagen 17" descr="Diagrama, Esquemático&#10;&#10;Descripción generada automáticamente">
            <a:extLst>
              <a:ext uri="{FF2B5EF4-FFF2-40B4-BE49-F238E27FC236}">
                <a16:creationId xmlns:a16="http://schemas.microsoft.com/office/drawing/2014/main" id="{FA8F9D07-1BCD-0733-0941-370D33558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0715" y="326571"/>
            <a:ext cx="4973932" cy="74349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5086877" y="908133"/>
            <a:ext cx="4786925" cy="6884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5400"/>
              </a:lnSpc>
            </a:pPr>
            <a:r>
              <a:rPr lang="fr-FR" sz="4450" b="1" kern="0" spc="-130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Éléments clés 
de l’écoute active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71049" y="3380121"/>
            <a:ext cx="13088303" cy="3524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fr-FR" sz="32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Pour être un auditeur actif, il est essentiel d’être attentif 
au langage verbal et non verbal de l’expéditeur.</a:t>
            </a:r>
            <a:endParaRPr lang="en-US" sz="3200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048" y="4655189"/>
            <a:ext cx="550664" cy="55066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07431" y="5295529"/>
            <a:ext cx="2753678" cy="3442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00"/>
              </a:lnSpc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Contact </a:t>
            </a:r>
            <a:r>
              <a:rPr lang="en-US" sz="3200" b="1" kern="0" spc="-65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visuel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32923" y="5749409"/>
            <a:ext cx="3899832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fr-FR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Montre de l’intérêt et de l’attention à l’expéditeur.</a:t>
            </a:r>
            <a:endParaRPr lang="en-US" sz="28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1580" y="4655189"/>
            <a:ext cx="550664" cy="55066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3710038" y="5405199"/>
            <a:ext cx="2753678" cy="3442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00"/>
              </a:lnSpc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Une </a:t>
            </a:r>
            <a:r>
              <a:rPr lang="en-US" sz="3200" b="1" kern="0" spc="-65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écoute</a:t>
            </a: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attentive</a:t>
            </a:r>
            <a:endParaRPr lang="en-US" sz="3200" dirty="0"/>
          </a:p>
        </p:txBody>
      </p:sp>
      <p:sp>
        <p:nvSpPr>
          <p:cNvPr id="10" name="Text 5"/>
          <p:cNvSpPr/>
          <p:nvPr/>
        </p:nvSpPr>
        <p:spPr>
          <a:xfrm>
            <a:off x="3677278" y="6070014"/>
            <a:ext cx="3024307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fr-FR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Faites attention aux mots et au ton de la voix de l’orateur</a:t>
            </a: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8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0221" y="4655189"/>
            <a:ext cx="550664" cy="550664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7315200" y="5405199"/>
            <a:ext cx="3024307" cy="6884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00"/>
              </a:lnSpc>
            </a:pPr>
            <a:r>
              <a:rPr lang="en-US" sz="3200" b="1" kern="0" spc="-65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Traitement</a:t>
            </a: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des messages</a:t>
            </a:r>
            <a:endParaRPr lang="en-US" sz="3200" dirty="0"/>
          </a:p>
        </p:txBody>
      </p:sp>
      <p:sp>
        <p:nvSpPr>
          <p:cNvPr id="13" name="Text 7"/>
          <p:cNvSpPr/>
          <p:nvPr/>
        </p:nvSpPr>
        <p:spPr>
          <a:xfrm>
            <a:off x="7315200" y="6264192"/>
            <a:ext cx="3146772" cy="1057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fr-FR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Réfléchissez à ce que vous entendez pour comprendre le message.</a:t>
            </a:r>
            <a:endParaRPr lang="en-US" sz="28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73530" y="4655189"/>
            <a:ext cx="550664" cy="550664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0595461" y="5295529"/>
            <a:ext cx="3625215" cy="6884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00"/>
              </a:lnSpc>
            </a:pPr>
            <a:r>
              <a:rPr lang="fr-FR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Posez des questions de clarification</a:t>
            </a:r>
            <a:endParaRPr lang="en-US" sz="3200" dirty="0"/>
          </a:p>
        </p:txBody>
      </p:sp>
      <p:sp>
        <p:nvSpPr>
          <p:cNvPr id="16" name="Text 9"/>
          <p:cNvSpPr/>
          <p:nvPr/>
        </p:nvSpPr>
        <p:spPr>
          <a:xfrm>
            <a:off x="10715253" y="6266112"/>
            <a:ext cx="3505423" cy="1057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fr-FR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Assurez-vous de bien comprendre le message et demandez des éclaircissements si nécessaire.</a:t>
            </a:r>
            <a:endParaRPr lang="en-US" sz="2800" dirty="0"/>
          </a:p>
        </p:txBody>
      </p:sp>
      <p:pic>
        <p:nvPicPr>
          <p:cNvPr id="18" name="Imagen 17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2E5C4F3A-2151-7797-6184-D9EEAB7C1B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143704"/>
            <a:ext cx="4562244" cy="268791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749183" y="414533"/>
            <a:ext cx="698527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Pratiquez</a:t>
            </a: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</a:t>
            </a: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l’écoute</a:t>
            </a: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active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89" y="1403568"/>
            <a:ext cx="11409097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fr-FR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Il existe différentes techniques pour améliorer vos capacités d’écoute active, telles que le langage corporel, la paraphrase ou le miroir et l’empathie.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118711" y="2761059"/>
            <a:ext cx="30480" cy="4737378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6" name="Shape 3"/>
          <p:cNvSpPr/>
          <p:nvPr/>
        </p:nvSpPr>
        <p:spPr>
          <a:xfrm>
            <a:off x="1358622" y="3256121"/>
            <a:ext cx="793790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8800" y="3016210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1065609" y="3101221"/>
            <a:ext cx="136565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kern="0" spc="-8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1</a:t>
            </a:r>
            <a:endParaRPr lang="en-US" sz="2650" dirty="0"/>
          </a:p>
        </p:txBody>
      </p:sp>
      <p:sp>
        <p:nvSpPr>
          <p:cNvPr id="9" name="Text 6"/>
          <p:cNvSpPr/>
          <p:nvPr/>
        </p:nvSpPr>
        <p:spPr>
          <a:xfrm>
            <a:off x="2381488" y="294836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Langage corporel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2381488" y="3478292"/>
            <a:ext cx="6429408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fr-FR" sz="2800" kern="0" spc="-36" noProof="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Utilise langage corporel pour montrer de l’intérêt et de l’attention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800" dirty="0"/>
          </a:p>
        </p:txBody>
      </p:sp>
      <p:sp>
        <p:nvSpPr>
          <p:cNvPr id="11" name="Shape 8"/>
          <p:cNvSpPr/>
          <p:nvPr/>
        </p:nvSpPr>
        <p:spPr>
          <a:xfrm>
            <a:off x="1358622" y="5152787"/>
            <a:ext cx="793790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2" name="Shape 9"/>
          <p:cNvSpPr/>
          <p:nvPr/>
        </p:nvSpPr>
        <p:spPr>
          <a:xfrm>
            <a:off x="878800" y="4912876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0"/>
          <p:cNvSpPr/>
          <p:nvPr/>
        </p:nvSpPr>
        <p:spPr>
          <a:xfrm>
            <a:off x="1031915" y="4997887"/>
            <a:ext cx="203954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kern="0" spc="-8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</a:t>
            </a:r>
            <a:endParaRPr lang="en-US" sz="2650" dirty="0"/>
          </a:p>
        </p:txBody>
      </p:sp>
      <p:sp>
        <p:nvSpPr>
          <p:cNvPr id="14" name="Text 11"/>
          <p:cNvSpPr/>
          <p:nvPr/>
        </p:nvSpPr>
        <p:spPr>
          <a:xfrm>
            <a:off x="2381488" y="488453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Paraphrase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ou</a:t>
            </a: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miroir</a:t>
            </a:r>
            <a:endParaRPr lang="en-US" sz="3200" dirty="0"/>
          </a:p>
        </p:txBody>
      </p:sp>
      <p:sp>
        <p:nvSpPr>
          <p:cNvPr id="15" name="Text 12"/>
          <p:cNvSpPr/>
          <p:nvPr/>
        </p:nvSpPr>
        <p:spPr>
          <a:xfrm>
            <a:off x="2381488" y="5374958"/>
            <a:ext cx="596872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850"/>
              </a:lnSpc>
            </a:pPr>
            <a:r>
              <a:rPr lang="fr-FR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Répéter le message de l’expéditeur              
dans vos propres mots. Faisceau miroir.</a:t>
            </a:r>
            <a:endParaRPr lang="en-US" sz="2800" dirty="0"/>
          </a:p>
        </p:txBody>
      </p:sp>
      <p:sp>
        <p:nvSpPr>
          <p:cNvPr id="16" name="Shape 13"/>
          <p:cNvSpPr/>
          <p:nvPr/>
        </p:nvSpPr>
        <p:spPr>
          <a:xfrm>
            <a:off x="1358622" y="6686550"/>
            <a:ext cx="793790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7" name="Shape 14"/>
          <p:cNvSpPr/>
          <p:nvPr/>
        </p:nvSpPr>
        <p:spPr>
          <a:xfrm>
            <a:off x="878800" y="6446639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5"/>
          <p:cNvSpPr/>
          <p:nvPr/>
        </p:nvSpPr>
        <p:spPr>
          <a:xfrm>
            <a:off x="1029176" y="6531650"/>
            <a:ext cx="209431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kern="0" spc="-8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</a:t>
            </a:r>
            <a:endParaRPr lang="en-US" sz="2650" dirty="0"/>
          </a:p>
        </p:txBody>
      </p:sp>
      <p:sp>
        <p:nvSpPr>
          <p:cNvPr id="19" name="Text 16"/>
          <p:cNvSpPr/>
          <p:nvPr/>
        </p:nvSpPr>
        <p:spPr>
          <a:xfrm>
            <a:off x="2381488" y="6418302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Empathie</a:t>
            </a:r>
            <a:endParaRPr lang="en-US" sz="3200" dirty="0"/>
          </a:p>
        </p:txBody>
      </p:sp>
      <p:sp>
        <p:nvSpPr>
          <p:cNvPr id="20" name="Text 17"/>
          <p:cNvSpPr/>
          <p:nvPr/>
        </p:nvSpPr>
        <p:spPr>
          <a:xfrm>
            <a:off x="2381488" y="6908721"/>
            <a:ext cx="596872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850"/>
              </a:lnSpc>
            </a:pPr>
            <a:r>
              <a:rPr lang="fr-FR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Essayez de comprendre les émotions de l’expéditeur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800" dirty="0"/>
          </a:p>
        </p:txBody>
      </p:sp>
      <p:pic>
        <p:nvPicPr>
          <p:cNvPr id="22" name="Imagen 21" descr="Un hombre en frente de un pared&#10;&#10;Descripción generada automáticamente con confianza baja">
            <a:extLst>
              <a:ext uri="{FF2B5EF4-FFF2-40B4-BE49-F238E27FC236}">
                <a16:creationId xmlns:a16="http://schemas.microsoft.com/office/drawing/2014/main" id="{73AB7082-E7A4-6530-5ED0-F5A691657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6042" y="2129373"/>
            <a:ext cx="4694307" cy="385544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20197" y="378678"/>
            <a:ext cx="6873121" cy="5537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4350"/>
              </a:lnSpc>
            </a:pPr>
            <a:r>
              <a:rPr lang="en-US" sz="4400" b="1" kern="0" spc="-105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Applications de </a:t>
            </a:r>
            <a:r>
              <a:rPr lang="en-US" sz="4400" b="1" kern="0" spc="-105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l’écoute</a:t>
            </a:r>
            <a:r>
              <a:rPr lang="en-US" sz="4400" b="1" kern="0" spc="-105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active</a:t>
            </a:r>
            <a:endParaRPr lang="en-US" sz="4400" dirty="0"/>
          </a:p>
        </p:txBody>
      </p:sp>
      <p:sp>
        <p:nvSpPr>
          <p:cNvPr id="4" name="Text 1"/>
          <p:cNvSpPr/>
          <p:nvPr/>
        </p:nvSpPr>
        <p:spPr>
          <a:xfrm>
            <a:off x="620196" y="1024235"/>
            <a:ext cx="11779960" cy="567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fr-FR" sz="32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L’écoute active est essentielle dans différents domaines, des relations personnelles à l’environnement professionnel.</a:t>
            </a:r>
            <a:endParaRPr lang="en-US" sz="3200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197" y="2073354"/>
            <a:ext cx="886063" cy="1417796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72007" y="2250519"/>
            <a:ext cx="2300049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50"/>
              </a:lnSpc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Relations </a:t>
            </a:r>
            <a:r>
              <a:rPr lang="fr-FR" sz="3200" b="1" kern="0" spc="-52" noProof="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personnelles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1772007" y="2767854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00"/>
              </a:lnSpc>
            </a:pPr>
            <a:r>
              <a:rPr lang="fr-FR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Renforce les relations avec nos destinataires, nos amis et notre famille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</a:t>
            </a:r>
            <a:endParaRPr lang="en-US" sz="28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197" y="3491151"/>
            <a:ext cx="886063" cy="1417796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772007" y="3668316"/>
            <a:ext cx="2215277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50"/>
              </a:lnSpc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Travail </a:t>
            </a:r>
            <a:r>
              <a:rPr lang="en-US" sz="3200" b="1" kern="0" spc="-52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d’Équipe</a:t>
            </a:r>
            <a:endParaRPr lang="en-US" sz="3200" dirty="0"/>
          </a:p>
        </p:txBody>
      </p:sp>
      <p:sp>
        <p:nvSpPr>
          <p:cNvPr id="10" name="Text 5"/>
          <p:cNvSpPr/>
          <p:nvPr/>
        </p:nvSpPr>
        <p:spPr>
          <a:xfrm>
            <a:off x="1772007" y="4173701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00"/>
              </a:lnSpc>
            </a:pPr>
            <a:r>
              <a:rPr lang="fr-FR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Facilite la collaboration et la compréhension mutuelle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8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197" y="4908947"/>
            <a:ext cx="886063" cy="1417796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772007" y="5086112"/>
            <a:ext cx="2215277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50"/>
              </a:lnSpc>
            </a:pPr>
            <a:r>
              <a:rPr lang="en-US" sz="3200" b="1" kern="0" spc="-52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Dénonciation</a:t>
            </a: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 </a:t>
            </a:r>
            <a:r>
              <a:rPr lang="en-US" sz="3200" b="1" kern="0" spc="-52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ou</a:t>
            </a: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 </a:t>
            </a:r>
            <a:r>
              <a:rPr lang="en-US" sz="3200" b="1" kern="0" spc="-52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soulagement</a:t>
            </a: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 possible</a:t>
            </a:r>
            <a:endParaRPr lang="en-US" sz="3200" dirty="0"/>
          </a:p>
        </p:txBody>
      </p:sp>
      <p:sp>
        <p:nvSpPr>
          <p:cNvPr id="13" name="Text 7"/>
          <p:cNvSpPr/>
          <p:nvPr/>
        </p:nvSpPr>
        <p:spPr>
          <a:xfrm>
            <a:off x="1772007" y="5617845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00"/>
              </a:lnSpc>
            </a:pPr>
            <a:r>
              <a:rPr lang="fr-FR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Elle améliore la compréhension du problème ou de l’abus.</a:t>
            </a:r>
            <a:endParaRPr lang="en-US" sz="28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197" y="6326743"/>
            <a:ext cx="886063" cy="1417796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772007" y="6503908"/>
            <a:ext cx="2215277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50"/>
              </a:lnSpc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Leadership</a:t>
            </a:r>
            <a:endParaRPr lang="en-US" sz="3200" dirty="0"/>
          </a:p>
        </p:txBody>
      </p:sp>
      <p:sp>
        <p:nvSpPr>
          <p:cNvPr id="16" name="Text 9"/>
          <p:cNvSpPr/>
          <p:nvPr/>
        </p:nvSpPr>
        <p:spPr>
          <a:xfrm>
            <a:off x="1772007" y="6991942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00"/>
              </a:lnSpc>
            </a:pPr>
            <a:r>
              <a:rPr lang="fr-FR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Créer un environnement de confiance et de communication ouverte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24126"/>
            <a:ext cx="8451413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fr-FR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Conclusion et appel à l’action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860047" y="1495068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L’écoute active est une compétence essentielle qui améliore la communication, renforce la confiance et facilite la résolution des conflits.</a:t>
            </a:r>
            <a:endParaRPr lang="en-US" sz="3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430" y="3176468"/>
            <a:ext cx="1614011" cy="80795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997523" y="3440787"/>
            <a:ext cx="113705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1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5088255" y="3403283"/>
            <a:ext cx="112216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Écoute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4918115" y="3997523"/>
            <a:ext cx="8861822" cy="15240"/>
          </a:xfrm>
          <a:prstGeom prst="roundRect">
            <a:avLst>
              <a:gd name="adj" fmla="val 625116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0424" y="4041100"/>
            <a:ext cx="3228022" cy="80795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969425" y="4218265"/>
            <a:ext cx="169902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</a:t>
            </a:r>
            <a:endParaRPr lang="en-US" sz="3200" dirty="0"/>
          </a:p>
        </p:txBody>
      </p:sp>
      <p:sp>
        <p:nvSpPr>
          <p:cNvPr id="10" name="Text 6"/>
          <p:cNvSpPr/>
          <p:nvPr/>
        </p:nvSpPr>
        <p:spPr>
          <a:xfrm>
            <a:off x="5649337" y="4218265"/>
            <a:ext cx="1545312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Comprends</a:t>
            </a:r>
            <a:endParaRPr lang="en-US" sz="3200" dirty="0"/>
          </a:p>
        </p:txBody>
      </p:sp>
      <p:sp>
        <p:nvSpPr>
          <p:cNvPr id="11" name="Shape 7"/>
          <p:cNvSpPr/>
          <p:nvPr/>
        </p:nvSpPr>
        <p:spPr>
          <a:xfrm>
            <a:off x="5725120" y="4862155"/>
            <a:ext cx="8054816" cy="15240"/>
          </a:xfrm>
          <a:prstGeom prst="roundRect">
            <a:avLst>
              <a:gd name="adj" fmla="val 625116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3418" y="4905732"/>
            <a:ext cx="4842034" cy="80795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967163" y="5082897"/>
            <a:ext cx="174427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</a:t>
            </a:r>
            <a:endParaRPr lang="en-US" sz="3200" dirty="0"/>
          </a:p>
        </p:txBody>
      </p:sp>
      <p:sp>
        <p:nvSpPr>
          <p:cNvPr id="14" name="Text 9"/>
          <p:cNvSpPr/>
          <p:nvPr/>
        </p:nvSpPr>
        <p:spPr>
          <a:xfrm>
            <a:off x="6702266" y="5132546"/>
            <a:ext cx="135838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Relie</a:t>
            </a: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-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toi</a:t>
            </a:r>
            <a:endParaRPr lang="en-US" sz="3200" dirty="0"/>
          </a:p>
        </p:txBody>
      </p:sp>
      <p:sp>
        <p:nvSpPr>
          <p:cNvPr id="15" name="Shape 10"/>
          <p:cNvSpPr/>
          <p:nvPr/>
        </p:nvSpPr>
        <p:spPr>
          <a:xfrm>
            <a:off x="6532126" y="5726787"/>
            <a:ext cx="7247811" cy="15240"/>
          </a:xfrm>
          <a:prstGeom prst="roundRect">
            <a:avLst>
              <a:gd name="adj" fmla="val 625116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6294" y="5770364"/>
            <a:ext cx="6456164" cy="80795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3962638" y="5947529"/>
            <a:ext cx="183237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4</a:t>
            </a:r>
            <a:endParaRPr lang="en-US" sz="3200" dirty="0"/>
          </a:p>
        </p:txBody>
      </p:sp>
      <p:sp>
        <p:nvSpPr>
          <p:cNvPr id="18" name="Text 12"/>
          <p:cNvSpPr/>
          <p:nvPr/>
        </p:nvSpPr>
        <p:spPr>
          <a:xfrm>
            <a:off x="7509272" y="5997178"/>
            <a:ext cx="106096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Impacte</a:t>
            </a:r>
            <a:endParaRPr lang="en-US" sz="3200" dirty="0"/>
          </a:p>
        </p:txBody>
      </p:sp>
      <p:sp>
        <p:nvSpPr>
          <p:cNvPr id="19" name="Text 13"/>
          <p:cNvSpPr/>
          <p:nvPr/>
        </p:nvSpPr>
        <p:spPr>
          <a:xfrm>
            <a:off x="793790" y="6833473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fr-FR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Pratiquez l’écoute active dans votre vie quotidienne    
et observez vos relations et votre communication se transformer.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3047</TotalTime>
  <Words>503</Words>
  <Application>Microsoft Office PowerPoint</Application>
  <PresentationFormat>Personalizado</PresentationFormat>
  <Paragraphs>74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Inter</vt:lpstr>
      <vt:lpstr>Inter Bold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Inmaculada Azorero</cp:lastModifiedBy>
  <cp:revision>2</cp:revision>
  <dcterms:created xsi:type="dcterms:W3CDTF">2025-01-24T12:16:15Z</dcterms:created>
  <dcterms:modified xsi:type="dcterms:W3CDTF">2025-10-12T14:16:35Z</dcterms:modified>
</cp:coreProperties>
</file>