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4630400" cy="8229600"/>
  <p:notesSz cx="8229600" cy="14630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>
        <p:scale>
          <a:sx n="50" d="100"/>
          <a:sy n="50" d="100"/>
        </p:scale>
        <p:origin x="216" y="126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2761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10160"/>
            <a:ext cx="14630400" cy="8239760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08481" y="2885441"/>
            <a:ext cx="9320323" cy="1975562"/>
          </a:xfrm>
        </p:spPr>
        <p:txBody>
          <a:bodyPr anchor="b">
            <a:noAutofit/>
          </a:bodyPr>
          <a:lstStyle>
            <a:lvl1pPr algn="r">
              <a:defRPr sz="648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08481" y="4861000"/>
            <a:ext cx="9320323" cy="131627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48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97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017694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2" y="731520"/>
            <a:ext cx="10316002" cy="4084320"/>
          </a:xfrm>
        </p:spPr>
        <p:txBody>
          <a:bodyPr anchor="ctr">
            <a:normAutofit/>
          </a:bodyPr>
          <a:lstStyle>
            <a:lvl1pPr algn="l">
              <a:defRPr sz="528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2" y="5364480"/>
            <a:ext cx="10316002" cy="1885154"/>
          </a:xfrm>
        </p:spPr>
        <p:txBody>
          <a:bodyPr anchor="ctr">
            <a:normAutofit/>
          </a:bodyPr>
          <a:lstStyle>
            <a:lvl1pPr marL="0" indent="0" algn="l">
              <a:buNone/>
              <a:defRPr sz="216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48782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7601" y="731520"/>
            <a:ext cx="9712961" cy="3627120"/>
          </a:xfrm>
        </p:spPr>
        <p:txBody>
          <a:bodyPr anchor="ctr">
            <a:normAutofit/>
          </a:bodyPr>
          <a:lstStyle>
            <a:lvl1pPr algn="l">
              <a:defRPr sz="528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39367" y="4358640"/>
            <a:ext cx="8669429" cy="4572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92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48640" indent="0">
              <a:buFontTx/>
              <a:buNone/>
              <a:defRPr/>
            </a:lvl2pPr>
            <a:lvl3pPr marL="1097280" indent="0">
              <a:buFontTx/>
              <a:buNone/>
              <a:defRPr/>
            </a:lvl3pPr>
            <a:lvl4pPr marL="1645920" indent="0">
              <a:buFontTx/>
              <a:buNone/>
              <a:defRPr/>
            </a:lvl4pPr>
            <a:lvl5pPr marL="219456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2" y="5364480"/>
            <a:ext cx="10316002" cy="1885154"/>
          </a:xfrm>
        </p:spPr>
        <p:txBody>
          <a:bodyPr anchor="ctr">
            <a:normAutofit/>
          </a:bodyPr>
          <a:lstStyle>
            <a:lvl1pPr marL="0" indent="0" algn="l">
              <a:buNone/>
              <a:defRPr sz="216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650244" y="948454"/>
            <a:ext cx="731520" cy="701731"/>
          </a:xfrm>
          <a:prstGeom prst="rect">
            <a:avLst/>
          </a:prstGeom>
        </p:spPr>
        <p:txBody>
          <a:bodyPr vert="horz" lIns="109728" tIns="54864" rIns="109728" bIns="54864" rtlCol="0" anchor="ctr">
            <a:noAutofit/>
          </a:bodyPr>
          <a:lstStyle/>
          <a:p>
            <a:pPr lvl="0"/>
            <a:r>
              <a:rPr lang="en-US" sz="96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671613" y="3463867"/>
            <a:ext cx="731520" cy="701731"/>
          </a:xfrm>
          <a:prstGeom prst="rect">
            <a:avLst/>
          </a:prstGeom>
        </p:spPr>
        <p:txBody>
          <a:bodyPr vert="horz" lIns="109728" tIns="54864" rIns="109728" bIns="54864" rtlCol="0" anchor="ctr">
            <a:noAutofit/>
          </a:bodyPr>
          <a:lstStyle/>
          <a:p>
            <a:pPr lvl="0"/>
            <a:r>
              <a:rPr lang="en-US" sz="96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sz="2160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56778084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2" y="2318386"/>
            <a:ext cx="10316002" cy="3114552"/>
          </a:xfrm>
        </p:spPr>
        <p:txBody>
          <a:bodyPr anchor="b">
            <a:normAutofit/>
          </a:bodyPr>
          <a:lstStyle>
            <a:lvl1pPr algn="l">
              <a:defRPr sz="528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2" y="5432938"/>
            <a:ext cx="10316002" cy="1816697"/>
          </a:xfrm>
        </p:spPr>
        <p:txBody>
          <a:bodyPr anchor="t">
            <a:normAutofit/>
          </a:bodyPr>
          <a:lstStyle>
            <a:lvl1pPr marL="0" indent="0" algn="l">
              <a:buNone/>
              <a:defRPr sz="216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2915249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7601" y="731520"/>
            <a:ext cx="9712961" cy="3627120"/>
          </a:xfrm>
        </p:spPr>
        <p:txBody>
          <a:bodyPr anchor="ctr">
            <a:normAutofit/>
          </a:bodyPr>
          <a:lstStyle>
            <a:lvl1pPr algn="l">
              <a:defRPr sz="528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12799" y="4815840"/>
            <a:ext cx="10316003" cy="61709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88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48640" indent="0">
              <a:buFontTx/>
              <a:buNone/>
              <a:defRPr/>
            </a:lvl2pPr>
            <a:lvl3pPr marL="1097280" indent="0">
              <a:buFontTx/>
              <a:buNone/>
              <a:defRPr/>
            </a:lvl3pPr>
            <a:lvl4pPr marL="1645920" indent="0">
              <a:buFontTx/>
              <a:buNone/>
              <a:defRPr/>
            </a:lvl4pPr>
            <a:lvl5pPr marL="219456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2" y="5432938"/>
            <a:ext cx="10316002" cy="1816697"/>
          </a:xfrm>
        </p:spPr>
        <p:txBody>
          <a:bodyPr anchor="t">
            <a:normAutofit/>
          </a:bodyPr>
          <a:lstStyle>
            <a:lvl1pPr marL="0" indent="0" algn="l">
              <a:buNone/>
              <a:defRPr sz="216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650244" y="948454"/>
            <a:ext cx="731520" cy="701731"/>
          </a:xfrm>
          <a:prstGeom prst="rect">
            <a:avLst/>
          </a:prstGeom>
        </p:spPr>
        <p:txBody>
          <a:bodyPr vert="horz" lIns="109728" tIns="54864" rIns="109728" bIns="54864" rtlCol="0" anchor="ctr">
            <a:noAutofit/>
          </a:bodyPr>
          <a:lstStyle/>
          <a:p>
            <a:pPr lvl="0"/>
            <a:r>
              <a:rPr lang="en-US" sz="96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671613" y="3463867"/>
            <a:ext cx="731520" cy="701731"/>
          </a:xfrm>
          <a:prstGeom prst="rect">
            <a:avLst/>
          </a:prstGeom>
        </p:spPr>
        <p:txBody>
          <a:bodyPr vert="horz" lIns="109728" tIns="54864" rIns="109728" bIns="54864" rtlCol="0" anchor="ctr">
            <a:noAutofit/>
          </a:bodyPr>
          <a:lstStyle/>
          <a:p>
            <a:pPr lvl="0"/>
            <a:r>
              <a:rPr lang="en-US" sz="96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16560221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59" y="731520"/>
            <a:ext cx="10305844" cy="3627120"/>
          </a:xfrm>
        </p:spPr>
        <p:txBody>
          <a:bodyPr anchor="ctr">
            <a:normAutofit/>
          </a:bodyPr>
          <a:lstStyle>
            <a:lvl1pPr algn="l">
              <a:defRPr sz="528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12799" y="4815840"/>
            <a:ext cx="10316003" cy="61709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880">
                <a:solidFill>
                  <a:schemeClr val="accent1"/>
                </a:solidFill>
              </a:defRPr>
            </a:lvl1pPr>
            <a:lvl2pPr marL="548640" indent="0">
              <a:buFontTx/>
              <a:buNone/>
              <a:defRPr/>
            </a:lvl2pPr>
            <a:lvl3pPr marL="1097280" indent="0">
              <a:buFontTx/>
              <a:buNone/>
              <a:defRPr/>
            </a:lvl3pPr>
            <a:lvl4pPr marL="1645920" indent="0">
              <a:buFontTx/>
              <a:buNone/>
              <a:defRPr/>
            </a:lvl4pPr>
            <a:lvl5pPr marL="219456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2" y="5432938"/>
            <a:ext cx="10316002" cy="1816697"/>
          </a:xfrm>
        </p:spPr>
        <p:txBody>
          <a:bodyPr anchor="t">
            <a:normAutofit/>
          </a:bodyPr>
          <a:lstStyle>
            <a:lvl1pPr marL="0" indent="0" algn="l">
              <a:buNone/>
              <a:defRPr sz="216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145438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119501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61208" y="731520"/>
            <a:ext cx="1565692" cy="630174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2" y="731520"/>
            <a:ext cx="8472180" cy="630174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502744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1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67020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2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20081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3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46571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32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659830"/>
      </p:ext>
    </p:extLst>
  </p:cSld>
  <p:clrMapOvr>
    <a:masterClrMapping/>
  </p:clrMapOvr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4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6483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5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976524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6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3768684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7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344253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8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30784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2" y="3241041"/>
            <a:ext cx="10316002" cy="2191897"/>
          </a:xfrm>
        </p:spPr>
        <p:txBody>
          <a:bodyPr anchor="b"/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2" y="5432938"/>
            <a:ext cx="10316002" cy="1032480"/>
          </a:xfrm>
        </p:spPr>
        <p:txBody>
          <a:bodyPr anchor="t"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6261823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1" y="2592707"/>
            <a:ext cx="5020842" cy="465692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07964" y="2592707"/>
            <a:ext cx="5020841" cy="465692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350818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894" y="2593180"/>
            <a:ext cx="5022748" cy="691514"/>
          </a:xfrm>
        </p:spPr>
        <p:txBody>
          <a:bodyPr anchor="b">
            <a:noAutofit/>
          </a:bodyPr>
          <a:lstStyle>
            <a:lvl1pPr marL="0" indent="0">
              <a:buNone/>
              <a:defRPr sz="2880" b="0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0894" y="3284695"/>
            <a:ext cx="5022748" cy="396494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06059" y="2593180"/>
            <a:ext cx="5022742" cy="691514"/>
          </a:xfrm>
        </p:spPr>
        <p:txBody>
          <a:bodyPr anchor="b">
            <a:noAutofit/>
          </a:bodyPr>
          <a:lstStyle>
            <a:lvl1pPr marL="0" indent="0">
              <a:buNone/>
              <a:defRPr sz="2880" b="0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06062" y="3284695"/>
            <a:ext cx="5022740" cy="396494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09069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1" y="731520"/>
            <a:ext cx="10316002" cy="158496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2006876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203788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1" y="1798325"/>
            <a:ext cx="4625434" cy="1534159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2554" y="617910"/>
            <a:ext cx="5416249" cy="6631724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1" y="3332483"/>
            <a:ext cx="4625434" cy="3101339"/>
          </a:xfrm>
        </p:spPr>
        <p:txBody>
          <a:bodyPr>
            <a:normAutofit/>
          </a:bodyPr>
          <a:lstStyle>
            <a:lvl1pPr marL="0" indent="0">
              <a:buNone/>
              <a:defRPr sz="1680"/>
            </a:lvl1pPr>
            <a:lvl2pPr marL="548476" indent="0">
              <a:buNone/>
              <a:defRPr sz="1680"/>
            </a:lvl2pPr>
            <a:lvl3pPr marL="1096951" indent="0">
              <a:buNone/>
              <a:defRPr sz="1440"/>
            </a:lvl3pPr>
            <a:lvl4pPr marL="1645427" indent="0">
              <a:buNone/>
              <a:defRPr sz="1200"/>
            </a:lvl4pPr>
            <a:lvl5pPr marL="2193901" indent="0">
              <a:buNone/>
              <a:defRPr sz="1200"/>
            </a:lvl5pPr>
            <a:lvl6pPr marL="2742377" indent="0">
              <a:buNone/>
              <a:defRPr sz="1200"/>
            </a:lvl6pPr>
            <a:lvl7pPr marL="3290852" indent="0">
              <a:buNone/>
              <a:defRPr sz="1200"/>
            </a:lvl7pPr>
            <a:lvl8pPr marL="3839328" indent="0">
              <a:buNone/>
              <a:defRPr sz="1200"/>
            </a:lvl8pPr>
            <a:lvl9pPr marL="4387804" indent="0">
              <a:buNone/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418859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2" y="5760720"/>
            <a:ext cx="10316000" cy="680086"/>
          </a:xfrm>
        </p:spPr>
        <p:txBody>
          <a:bodyPr anchor="b">
            <a:normAutofit/>
          </a:bodyPr>
          <a:lstStyle>
            <a:lvl1pPr algn="l">
              <a:defRPr sz="288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801" y="731520"/>
            <a:ext cx="10316002" cy="4614862"/>
          </a:xfrm>
        </p:spPr>
        <p:txBody>
          <a:bodyPr anchor="t">
            <a:normAutofit/>
          </a:bodyPr>
          <a:lstStyle>
            <a:lvl1pPr marL="0" indent="0" algn="ctr">
              <a:buNone/>
              <a:defRPr sz="1920"/>
            </a:lvl1pPr>
            <a:lvl2pPr marL="548640" indent="0">
              <a:buNone/>
              <a:defRPr sz="1920"/>
            </a:lvl2pPr>
            <a:lvl3pPr marL="1097280" indent="0">
              <a:buNone/>
              <a:defRPr sz="1920"/>
            </a:lvl3pPr>
            <a:lvl4pPr marL="1645920" indent="0">
              <a:buNone/>
              <a:defRPr sz="1920"/>
            </a:lvl4pPr>
            <a:lvl5pPr marL="2194560" indent="0">
              <a:buNone/>
              <a:defRPr sz="1920"/>
            </a:lvl5pPr>
            <a:lvl6pPr marL="2743200" indent="0">
              <a:buNone/>
              <a:defRPr sz="1920"/>
            </a:lvl6pPr>
            <a:lvl7pPr marL="3291840" indent="0">
              <a:buNone/>
              <a:defRPr sz="1920"/>
            </a:lvl7pPr>
            <a:lvl8pPr marL="3840480" indent="0">
              <a:buNone/>
              <a:defRPr sz="1920"/>
            </a:lvl8pPr>
            <a:lvl9pPr marL="4389120" indent="0">
              <a:buNone/>
              <a:defRPr sz="192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2" y="6440806"/>
            <a:ext cx="10316000" cy="808829"/>
          </a:xfrm>
        </p:spPr>
        <p:txBody>
          <a:bodyPr>
            <a:normAutofit/>
          </a:bodyPr>
          <a:lstStyle>
            <a:lvl1pPr marL="0" indent="0">
              <a:buNone/>
              <a:defRPr sz="1440"/>
            </a:lvl1pPr>
            <a:lvl2pPr marL="548640" indent="0">
              <a:buNone/>
              <a:defRPr sz="1440"/>
            </a:lvl2pPr>
            <a:lvl3pPr marL="1097280" indent="0">
              <a:buNone/>
              <a:defRPr sz="1200"/>
            </a:lvl3pPr>
            <a:lvl4pPr marL="1645920" indent="0">
              <a:buNone/>
              <a:defRPr sz="1080"/>
            </a:lvl4pPr>
            <a:lvl5pPr marL="2194560" indent="0">
              <a:buNone/>
              <a:defRPr sz="1080"/>
            </a:lvl5pPr>
            <a:lvl6pPr marL="2743200" indent="0">
              <a:buNone/>
              <a:defRPr sz="1080"/>
            </a:lvl6pPr>
            <a:lvl7pPr marL="3291840" indent="0">
              <a:buNone/>
              <a:defRPr sz="1080"/>
            </a:lvl7pPr>
            <a:lvl8pPr marL="3840480" indent="0">
              <a:buNone/>
              <a:defRPr sz="1080"/>
            </a:lvl8pPr>
            <a:lvl9pPr marL="4389120" indent="0">
              <a:buNone/>
              <a:defRPr sz="108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548273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10160"/>
            <a:ext cx="14630400" cy="823976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2801" y="731520"/>
            <a:ext cx="10316002" cy="15849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1" y="2592707"/>
            <a:ext cx="10316002" cy="46569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46160" y="7249635"/>
            <a:ext cx="1094327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2801" y="7249635"/>
            <a:ext cx="7557134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08796" y="7249635"/>
            <a:ext cx="820007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541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73" r:id="rId15"/>
    <p:sldLayoutId id="2147483674" r:id="rId16"/>
    <p:sldLayoutId id="2147483675" r:id="rId17"/>
    <p:sldLayoutId id="2147483676" r:id="rId18"/>
    <p:sldLayoutId id="2147483677" r:id="rId19"/>
    <p:sldLayoutId id="2147483678" r:id="rId20"/>
    <p:sldLayoutId id="2147483679" r:id="rId21"/>
    <p:sldLayoutId id="2147483680" r:id="rId22"/>
    <p:sldLayoutId id="2147483681" r:id="rId23"/>
    <p:sldLayoutId id="2147483682" r:id="rId24"/>
  </p:sldLayoutIdLst>
  <p:hf sldNum="0" hdr="0" ftr="0" dt="0"/>
  <p:txStyles>
    <p:titleStyle>
      <a:lvl1pPr algn="l" defTabSz="548640" rtl="0" eaLnBrk="1" latinLnBrk="0" hangingPunct="1">
        <a:spcBef>
          <a:spcPct val="0"/>
        </a:spcBef>
        <a:buNone/>
        <a:defRPr sz="432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11480" indent="-411480" algn="l" defTabSz="548640" rtl="0" eaLnBrk="1" latinLnBrk="0" hangingPunct="1">
        <a:spcBef>
          <a:spcPts val="12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16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891540" indent="-342900" algn="l" defTabSz="548640" rtl="0" eaLnBrk="1" latinLnBrk="0" hangingPunct="1">
        <a:spcBef>
          <a:spcPts val="12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92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371600" indent="-274320" algn="l" defTabSz="548640" rtl="0" eaLnBrk="1" latinLnBrk="0" hangingPunct="1">
        <a:spcBef>
          <a:spcPts val="12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8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920240" indent="-274320" algn="l" defTabSz="548640" rtl="0" eaLnBrk="1" latinLnBrk="0" hangingPunct="1">
        <a:spcBef>
          <a:spcPts val="12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4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468880" indent="-274320" algn="l" defTabSz="548640" rtl="0" eaLnBrk="1" latinLnBrk="0" hangingPunct="1">
        <a:spcBef>
          <a:spcPts val="12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4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3017520" indent="-274320" algn="l" defTabSz="548640" rtl="0" eaLnBrk="1" latinLnBrk="0" hangingPunct="1">
        <a:spcBef>
          <a:spcPts val="12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4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3566160" indent="-274320" algn="l" defTabSz="548640" rtl="0" eaLnBrk="1" latinLnBrk="0" hangingPunct="1">
        <a:spcBef>
          <a:spcPts val="12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4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4114800" indent="-274320" algn="l" defTabSz="548640" rtl="0" eaLnBrk="1" latinLnBrk="0" hangingPunct="1">
        <a:spcBef>
          <a:spcPts val="12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4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4663440" indent="-274320" algn="l" defTabSz="548640" rtl="0" eaLnBrk="1" latinLnBrk="0" hangingPunct="1">
        <a:spcBef>
          <a:spcPts val="12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4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3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0"/>
          <p:cNvSpPr/>
          <p:nvPr/>
        </p:nvSpPr>
        <p:spPr>
          <a:xfrm>
            <a:off x="9085512" y="2745657"/>
            <a:ext cx="5670590" cy="342408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>
              <a:lnSpc>
                <a:spcPts val="5550"/>
              </a:lnSpc>
            </a:pPr>
            <a:r>
              <a:rPr lang="en-US" sz="9600" b="1" kern="0" spc="-134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 
Active</a:t>
            </a:r>
          </a:p>
          <a:p>
            <a:pPr algn="ctr">
              <a:lnSpc>
                <a:spcPts val="5550"/>
              </a:lnSpc>
            </a:pPr>
            <a:endParaRPr lang="en-US" sz="9600" b="1" kern="0" spc="-134" dirty="0">
              <a:solidFill>
                <a:srgbClr val="000000"/>
              </a:solidFill>
              <a:latin typeface="Inter Bold" pitchFamily="34" charset="0"/>
              <a:ea typeface="Inter Bold" pitchFamily="34" charset="-122"/>
              <a:cs typeface="Inter Bold" pitchFamily="34" charset="-120"/>
            </a:endParaRPr>
          </a:p>
          <a:p>
            <a:pPr algn="ctr">
              <a:lnSpc>
                <a:spcPts val="5550"/>
              </a:lnSpc>
            </a:pPr>
            <a:r>
              <a:rPr lang="en-US" sz="9600" b="1" kern="0" spc="-134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</a:rPr>
              <a:t>Listening</a:t>
            </a:r>
            <a:endParaRPr lang="en-US" sz="9600" dirty="0"/>
          </a:p>
        </p:txBody>
      </p:sp>
      <p:sp>
        <p:nvSpPr>
          <p:cNvPr id="4" name="Shape 1"/>
          <p:cNvSpPr/>
          <p:nvPr/>
        </p:nvSpPr>
        <p:spPr>
          <a:xfrm>
            <a:off x="793790" y="4457700"/>
            <a:ext cx="362903" cy="362903"/>
          </a:xfrm>
          <a:prstGeom prst="roundRect">
            <a:avLst>
              <a:gd name="adj" fmla="val 25194296"/>
            </a:avLst>
          </a:prstGeom>
          <a:noFill/>
          <a:ln w="762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pic>
        <p:nvPicPr>
          <p:cNvPr id="8" name="Imagen 7" descr="Imagen que contiene ropa&#10;&#10;Descripción generada automáticamente">
            <a:extLst>
              <a:ext uri="{FF2B5EF4-FFF2-40B4-BE49-F238E27FC236}">
                <a16:creationId xmlns:a16="http://schemas.microsoft.com/office/drawing/2014/main" id="{6A626051-F7A4-0B40-1600-3CC965C39E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6493" y="1260326"/>
            <a:ext cx="8579019" cy="570894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900572"/>
            <a:ext cx="7043857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en-US" sz="4450" b="1" kern="0" spc="-134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What is active listening?</a:t>
            </a:r>
            <a:endParaRPr lang="en-US" sz="4450" dirty="0"/>
          </a:p>
        </p:txBody>
      </p:sp>
      <p:sp>
        <p:nvSpPr>
          <p:cNvPr id="3" name="Text 1"/>
          <p:cNvSpPr/>
          <p:nvPr/>
        </p:nvSpPr>
        <p:spPr>
          <a:xfrm>
            <a:off x="877610" y="2158458"/>
            <a:ext cx="12163476" cy="15267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32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Active listening involves being present and attentive to the conversation, understanding the sender's message and offering empathetic and reflective responses.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400251" y="4892993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750"/>
              </a:lnSpc>
            </a:pPr>
            <a:r>
              <a:rPr lang="en-US" sz="3600" b="1" kern="0" spc="-67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Don't just hear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400251" y="5405671"/>
            <a:ext cx="6805731" cy="18378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32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It's more than just hearing the words; it is to understand the meaning, the tone and the context.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7599521" y="4892993"/>
            <a:ext cx="2976443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750"/>
              </a:lnSpc>
            </a:pPr>
            <a:r>
              <a:rPr lang="en-US" sz="3600" b="1" kern="0" spc="-67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Conscious interaction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7599521" y="5405671"/>
            <a:ext cx="6244709" cy="15267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32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It shows that you value the sender and strive to understand </a:t>
            </a:r>
          </a:p>
          <a:p>
            <a:r>
              <a:rPr lang="en-US" sz="32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his/her perspective.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0"/>
          <p:cNvSpPr/>
          <p:nvPr/>
        </p:nvSpPr>
        <p:spPr>
          <a:xfrm>
            <a:off x="6190773" y="525661"/>
            <a:ext cx="8439627" cy="24134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5550"/>
              </a:lnSpc>
            </a:pPr>
            <a:r>
              <a:rPr lang="en-US" sz="4450" b="1" kern="0" spc="-134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Importance of active listening</a:t>
            </a:r>
            <a:endParaRPr lang="en-US" sz="4450" dirty="0"/>
          </a:p>
        </p:txBody>
      </p:sp>
      <p:sp>
        <p:nvSpPr>
          <p:cNvPr id="4" name="Text 1"/>
          <p:cNvSpPr/>
          <p:nvPr/>
        </p:nvSpPr>
        <p:spPr>
          <a:xfrm>
            <a:off x="6190773" y="1537692"/>
            <a:ext cx="7556421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32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Active listening is essential for interpersonal relationships, teamwork, conflict resolution, and personal development.</a:t>
            </a:r>
            <a:endParaRPr lang="en-US" sz="3200" dirty="0"/>
          </a:p>
        </p:txBody>
      </p:sp>
      <p:sp>
        <p:nvSpPr>
          <p:cNvPr id="5" name="Shape 2"/>
          <p:cNvSpPr/>
          <p:nvPr/>
        </p:nvSpPr>
        <p:spPr>
          <a:xfrm>
            <a:off x="967961" y="4175700"/>
            <a:ext cx="396835" cy="396835"/>
          </a:xfrm>
          <a:prstGeom prst="roundRect">
            <a:avLst>
              <a:gd name="adj" fmla="val 24007"/>
            </a:avLst>
          </a:prstGeom>
          <a:solidFill>
            <a:srgbClr val="DADBF1"/>
          </a:solidFill>
          <a:ln w="7620">
            <a:solidFill>
              <a:srgbClr val="C0C1D7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" name="Text 3"/>
          <p:cNvSpPr/>
          <p:nvPr/>
        </p:nvSpPr>
        <p:spPr>
          <a:xfrm>
            <a:off x="1733124" y="4198400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750"/>
              </a:lnSpc>
            </a:pPr>
            <a:r>
              <a:rPr lang="en-US" sz="3200" b="1" kern="0" spc="-67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Connection and trust</a:t>
            </a:r>
            <a:endParaRPr lang="en-US" sz="3200" dirty="0"/>
          </a:p>
        </p:txBody>
      </p:sp>
      <p:sp>
        <p:nvSpPr>
          <p:cNvPr id="7" name="Text 4"/>
          <p:cNvSpPr/>
          <p:nvPr/>
        </p:nvSpPr>
        <p:spPr>
          <a:xfrm>
            <a:off x="1837701" y="4805984"/>
            <a:ext cx="4018079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850"/>
              </a:lnSpc>
            </a:pPr>
            <a:r>
              <a:rPr lang="en-US" sz="32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It fosters trust and mutual understanding.</a:t>
            </a:r>
            <a:endParaRPr lang="en-US" sz="3200" dirty="0"/>
          </a:p>
        </p:txBody>
      </p:sp>
      <p:sp>
        <p:nvSpPr>
          <p:cNvPr id="8" name="Shape 5"/>
          <p:cNvSpPr/>
          <p:nvPr/>
        </p:nvSpPr>
        <p:spPr>
          <a:xfrm>
            <a:off x="7116782" y="3500175"/>
            <a:ext cx="396835" cy="396835"/>
          </a:xfrm>
          <a:prstGeom prst="roundRect">
            <a:avLst>
              <a:gd name="adj" fmla="val 24007"/>
            </a:avLst>
          </a:prstGeom>
          <a:solidFill>
            <a:srgbClr val="DADBF1"/>
          </a:solidFill>
          <a:ln w="7620">
            <a:solidFill>
              <a:srgbClr val="C0C1D7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9" name="Text 6"/>
          <p:cNvSpPr/>
          <p:nvPr/>
        </p:nvSpPr>
        <p:spPr>
          <a:xfrm>
            <a:off x="7712484" y="3542680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750"/>
              </a:lnSpc>
            </a:pPr>
            <a:r>
              <a:rPr lang="en-US" sz="3200" b="1" kern="0" spc="-67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Better communication</a:t>
            </a:r>
            <a:endParaRPr lang="en-US" sz="3200" dirty="0"/>
          </a:p>
        </p:txBody>
      </p:sp>
      <p:sp>
        <p:nvSpPr>
          <p:cNvPr id="10" name="Text 7"/>
          <p:cNvSpPr/>
          <p:nvPr/>
        </p:nvSpPr>
        <p:spPr>
          <a:xfrm>
            <a:off x="7662360" y="3956194"/>
            <a:ext cx="4613245" cy="1088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32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It reduces misunderstandings and facilitates effective communication.</a:t>
            </a:r>
            <a:endParaRPr lang="en-US" sz="3200" dirty="0"/>
          </a:p>
        </p:txBody>
      </p:sp>
      <p:sp>
        <p:nvSpPr>
          <p:cNvPr id="11" name="Shape 8"/>
          <p:cNvSpPr/>
          <p:nvPr/>
        </p:nvSpPr>
        <p:spPr>
          <a:xfrm>
            <a:off x="3089542" y="6588069"/>
            <a:ext cx="396835" cy="396835"/>
          </a:xfrm>
          <a:prstGeom prst="roundRect">
            <a:avLst>
              <a:gd name="adj" fmla="val 24007"/>
            </a:avLst>
          </a:prstGeom>
          <a:solidFill>
            <a:srgbClr val="DADBF1"/>
          </a:solidFill>
          <a:ln w="7620">
            <a:solidFill>
              <a:srgbClr val="C0C1D7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2" name="Text 9"/>
          <p:cNvSpPr/>
          <p:nvPr/>
        </p:nvSpPr>
        <p:spPr>
          <a:xfrm>
            <a:off x="3638140" y="6647932"/>
            <a:ext cx="306514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750"/>
              </a:lnSpc>
            </a:pPr>
            <a:r>
              <a:rPr lang="en-US" sz="3200" b="1" kern="0" spc="-67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Empathy and understanding</a:t>
            </a:r>
            <a:endParaRPr lang="en-US" sz="3200" dirty="0"/>
          </a:p>
        </p:txBody>
      </p:sp>
      <p:sp>
        <p:nvSpPr>
          <p:cNvPr id="13" name="Text 10"/>
          <p:cNvSpPr/>
          <p:nvPr/>
        </p:nvSpPr>
        <p:spPr>
          <a:xfrm>
            <a:off x="3638140" y="6998537"/>
            <a:ext cx="4613246" cy="42595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r>
              <a:rPr lang="en-US" sz="32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It allows you to place yourself in the shoes of the other                                
and understand his/her point of view.</a:t>
            </a:r>
            <a:endParaRPr lang="en-US" sz="3200" dirty="0"/>
          </a:p>
        </p:txBody>
      </p:sp>
      <p:pic>
        <p:nvPicPr>
          <p:cNvPr id="15" name="Imagen 14" descr="Un dibujo de un perro&#10;&#10;Descripción generada automáticamente con confianza media">
            <a:extLst>
              <a:ext uri="{FF2B5EF4-FFF2-40B4-BE49-F238E27FC236}">
                <a16:creationId xmlns:a16="http://schemas.microsoft.com/office/drawing/2014/main" id="{272286B7-933A-166D-BCBB-48895200E9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25662"/>
            <a:ext cx="5855780" cy="327923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0"/>
          <p:cNvSpPr/>
          <p:nvPr/>
        </p:nvSpPr>
        <p:spPr>
          <a:xfrm>
            <a:off x="793790" y="769739"/>
            <a:ext cx="8695898" cy="14175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5550"/>
              </a:lnSpc>
            </a:pPr>
            <a:r>
              <a:rPr lang="en-US" sz="4450" b="1" kern="0" spc="-134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Benefits of active listening</a:t>
            </a:r>
            <a:endParaRPr lang="en-US" sz="4450" dirty="0"/>
          </a:p>
        </p:txBody>
      </p:sp>
      <p:sp>
        <p:nvSpPr>
          <p:cNvPr id="4" name="Text 1"/>
          <p:cNvSpPr/>
          <p:nvPr/>
        </p:nvSpPr>
        <p:spPr>
          <a:xfrm>
            <a:off x="793789" y="1650333"/>
            <a:ext cx="7556421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just"/>
            <a:r>
              <a:rPr lang="en-US" sz="32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Active listening improves communication, strengthens relationships, and facilitates conflict resolution.</a:t>
            </a:r>
            <a:endParaRPr lang="en-US" sz="3200" dirty="0"/>
          </a:p>
        </p:txBody>
      </p:sp>
      <p:sp>
        <p:nvSpPr>
          <p:cNvPr id="5" name="Shape 2"/>
          <p:cNvSpPr/>
          <p:nvPr/>
        </p:nvSpPr>
        <p:spPr>
          <a:xfrm>
            <a:off x="623709" y="3629691"/>
            <a:ext cx="3664863" cy="2402324"/>
          </a:xfrm>
          <a:prstGeom prst="roundRect">
            <a:avLst>
              <a:gd name="adj" fmla="val 3966"/>
            </a:avLst>
          </a:prstGeom>
          <a:solidFill>
            <a:srgbClr val="DADBF1"/>
          </a:solidFill>
          <a:ln w="7620">
            <a:solidFill>
              <a:srgbClr val="C0C1D7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7" name="Text 4"/>
          <p:cNvSpPr/>
          <p:nvPr/>
        </p:nvSpPr>
        <p:spPr>
          <a:xfrm>
            <a:off x="1092577" y="4530746"/>
            <a:ext cx="3195995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850"/>
              </a:lnSpc>
            </a:pPr>
            <a:r>
              <a:rPr lang="en-US" sz="28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Strengthens connections with other people.</a:t>
            </a:r>
            <a:endParaRPr lang="en-US" sz="2800" dirty="0"/>
          </a:p>
        </p:txBody>
      </p:sp>
      <p:sp>
        <p:nvSpPr>
          <p:cNvPr id="8" name="Shape 5"/>
          <p:cNvSpPr/>
          <p:nvPr/>
        </p:nvSpPr>
        <p:spPr>
          <a:xfrm>
            <a:off x="4685467" y="3178629"/>
            <a:ext cx="3664863" cy="2732110"/>
          </a:xfrm>
          <a:prstGeom prst="roundRect">
            <a:avLst>
              <a:gd name="adj" fmla="val 3966"/>
            </a:avLst>
          </a:prstGeom>
          <a:solidFill>
            <a:srgbClr val="DADBF1"/>
          </a:solidFill>
          <a:ln w="7620">
            <a:solidFill>
              <a:srgbClr val="C0C1D7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9" name="Text 6"/>
          <p:cNvSpPr/>
          <p:nvPr/>
        </p:nvSpPr>
        <p:spPr>
          <a:xfrm>
            <a:off x="4919781" y="3425293"/>
            <a:ext cx="3430429" cy="7086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750"/>
              </a:lnSpc>
            </a:pPr>
            <a:r>
              <a:rPr lang="en-US" sz="3200" b="1" kern="0" spc="-67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Better decision-making</a:t>
            </a:r>
            <a:endParaRPr lang="en-US" sz="3200" dirty="0"/>
          </a:p>
        </p:txBody>
      </p:sp>
      <p:sp>
        <p:nvSpPr>
          <p:cNvPr id="10" name="Text 7"/>
          <p:cNvSpPr/>
          <p:nvPr/>
        </p:nvSpPr>
        <p:spPr>
          <a:xfrm>
            <a:off x="4919901" y="4270041"/>
            <a:ext cx="3195995" cy="1088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850"/>
              </a:lnSpc>
            </a:pPr>
            <a:r>
              <a:rPr lang="en-US" sz="28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Facilitates a better understanding of the problem and its solutions.</a:t>
            </a:r>
            <a:endParaRPr lang="en-US" sz="2800" dirty="0"/>
          </a:p>
        </p:txBody>
      </p:sp>
      <p:sp>
        <p:nvSpPr>
          <p:cNvPr id="11" name="Shape 8"/>
          <p:cNvSpPr/>
          <p:nvPr/>
        </p:nvSpPr>
        <p:spPr>
          <a:xfrm>
            <a:off x="793790" y="6137553"/>
            <a:ext cx="7556421" cy="1623961"/>
          </a:xfrm>
          <a:prstGeom prst="roundRect">
            <a:avLst>
              <a:gd name="adj" fmla="val 7205"/>
            </a:avLst>
          </a:prstGeom>
          <a:solidFill>
            <a:srgbClr val="DADBF1"/>
          </a:solidFill>
          <a:ln w="7620">
            <a:solidFill>
              <a:srgbClr val="C0C1D7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2" name="Text 9"/>
          <p:cNvSpPr/>
          <p:nvPr/>
        </p:nvSpPr>
        <p:spPr>
          <a:xfrm>
            <a:off x="1028224" y="6371987"/>
            <a:ext cx="3136463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750"/>
              </a:lnSpc>
            </a:pPr>
            <a:r>
              <a:rPr lang="en-US" sz="3200" b="1" kern="0" spc="-67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Conflict Reduction</a:t>
            </a:r>
            <a:endParaRPr lang="en-US" sz="3200" dirty="0"/>
          </a:p>
        </p:txBody>
      </p:sp>
      <p:sp>
        <p:nvSpPr>
          <p:cNvPr id="13" name="Text 10"/>
          <p:cNvSpPr/>
          <p:nvPr/>
        </p:nvSpPr>
        <p:spPr>
          <a:xfrm>
            <a:off x="1028224" y="6862405"/>
            <a:ext cx="7087553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850"/>
              </a:lnSpc>
            </a:pPr>
            <a:r>
              <a:rPr lang="en-US" sz="28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Helps to avoid misunderstandings and to find 
peaceful solutions.</a:t>
            </a:r>
            <a:endParaRPr lang="en-US" sz="2800" dirty="0"/>
          </a:p>
        </p:txBody>
      </p:sp>
      <p:sp>
        <p:nvSpPr>
          <p:cNvPr id="14" name="Text 6">
            <a:extLst>
              <a:ext uri="{FF2B5EF4-FFF2-40B4-BE49-F238E27FC236}">
                <a16:creationId xmlns:a16="http://schemas.microsoft.com/office/drawing/2014/main" id="{1A146DB0-70FB-5660-F80B-C836EFBE08D3}"/>
              </a:ext>
            </a:extLst>
          </p:cNvPr>
          <p:cNvSpPr/>
          <p:nvPr/>
        </p:nvSpPr>
        <p:spPr>
          <a:xfrm>
            <a:off x="1028284" y="3836024"/>
            <a:ext cx="3430429" cy="7086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750"/>
              </a:lnSpc>
            </a:pPr>
            <a:r>
              <a:rPr lang="en-US" sz="3200" b="1" kern="0" spc="-67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</a:rPr>
              <a:t>Stronger relationships</a:t>
            </a:r>
            <a:endParaRPr lang="en-US" sz="3200" dirty="0"/>
          </a:p>
        </p:txBody>
      </p:sp>
      <p:pic>
        <p:nvPicPr>
          <p:cNvPr id="18" name="Imagen 17" descr="Diagrama, Esquemático&#10;&#10;Descripción generada automáticamente">
            <a:extLst>
              <a:ext uri="{FF2B5EF4-FFF2-40B4-BE49-F238E27FC236}">
                <a16:creationId xmlns:a16="http://schemas.microsoft.com/office/drawing/2014/main" id="{FA8F9D07-1BCD-0733-0941-370D335587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80715" y="326571"/>
            <a:ext cx="4973932" cy="743494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0"/>
          <p:cNvSpPr/>
          <p:nvPr/>
        </p:nvSpPr>
        <p:spPr>
          <a:xfrm>
            <a:off x="5086877" y="908133"/>
            <a:ext cx="4786925" cy="68841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>
              <a:lnSpc>
                <a:spcPts val="5400"/>
              </a:lnSpc>
            </a:pPr>
            <a:r>
              <a:rPr lang="en-US" sz="4450" b="1" kern="0" spc="-130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Key elements 
of active listening</a:t>
            </a:r>
            <a:endParaRPr lang="en-US" sz="4450" dirty="0"/>
          </a:p>
        </p:txBody>
      </p:sp>
      <p:sp>
        <p:nvSpPr>
          <p:cNvPr id="4" name="Text 1"/>
          <p:cNvSpPr/>
          <p:nvPr/>
        </p:nvSpPr>
        <p:spPr>
          <a:xfrm>
            <a:off x="771049" y="3380121"/>
            <a:ext cx="13088303" cy="35242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r>
              <a:rPr lang="en-US" sz="3200" kern="0" spc="-35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 be an active listener, it’s essential to pay attention 
to the verbal and non-verbal language of the sender.</a:t>
            </a:r>
            <a:endParaRPr lang="en-US" sz="3200" dirty="0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1048" y="4655189"/>
            <a:ext cx="550664" cy="550664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469966" y="5405199"/>
            <a:ext cx="2753678" cy="34421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700"/>
              </a:lnSpc>
            </a:pPr>
            <a:r>
              <a:rPr lang="en-US" sz="3200" b="1" kern="0" spc="-65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Eye contact</a:t>
            </a:r>
            <a:endParaRPr lang="en-US" sz="3200" dirty="0"/>
          </a:p>
        </p:txBody>
      </p:sp>
      <p:sp>
        <p:nvSpPr>
          <p:cNvPr id="7" name="Text 3"/>
          <p:cNvSpPr/>
          <p:nvPr/>
        </p:nvSpPr>
        <p:spPr>
          <a:xfrm>
            <a:off x="111748" y="5777438"/>
            <a:ext cx="3899832" cy="704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750"/>
              </a:lnSpc>
            </a:pPr>
            <a:r>
              <a:rPr lang="en-US" sz="2800" kern="0" spc="-35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Shows interest and attention to the sender.</a:t>
            </a:r>
            <a:endParaRPr lang="en-US" sz="2800" dirty="0"/>
          </a:p>
        </p:txBody>
      </p:sp>
      <p:pic>
        <p:nvPicPr>
          <p:cNvPr id="8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1580" y="4655189"/>
            <a:ext cx="550664" cy="550664"/>
          </a:xfrm>
          <a:prstGeom prst="rect">
            <a:avLst/>
          </a:prstGeom>
        </p:spPr>
      </p:pic>
      <p:sp>
        <p:nvSpPr>
          <p:cNvPr id="9" name="Text 4"/>
          <p:cNvSpPr/>
          <p:nvPr/>
        </p:nvSpPr>
        <p:spPr>
          <a:xfrm>
            <a:off x="3710038" y="5405199"/>
            <a:ext cx="2753678" cy="34421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700"/>
              </a:lnSpc>
            </a:pPr>
            <a:r>
              <a:rPr lang="en-US" sz="3200" b="1" kern="0" spc="-65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Attentive listening</a:t>
            </a:r>
            <a:endParaRPr lang="en-US" sz="3200" dirty="0"/>
          </a:p>
        </p:txBody>
      </p:sp>
      <p:sp>
        <p:nvSpPr>
          <p:cNvPr id="10" name="Text 5"/>
          <p:cNvSpPr/>
          <p:nvPr/>
        </p:nvSpPr>
        <p:spPr>
          <a:xfrm>
            <a:off x="3677278" y="6070014"/>
            <a:ext cx="3024307" cy="704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750"/>
              </a:lnSpc>
            </a:pPr>
            <a:r>
              <a:rPr lang="en-US" sz="2800" kern="0" spc="-35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Pays attention to the speaker's words and tone of voice.</a:t>
            </a:r>
            <a:endParaRPr lang="en-US" sz="2800" dirty="0"/>
          </a:p>
        </p:txBody>
      </p:sp>
      <p:pic>
        <p:nvPicPr>
          <p:cNvPr id="11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80221" y="4655189"/>
            <a:ext cx="550664" cy="550664"/>
          </a:xfrm>
          <a:prstGeom prst="rect">
            <a:avLst/>
          </a:prstGeom>
        </p:spPr>
      </p:pic>
      <p:sp>
        <p:nvSpPr>
          <p:cNvPr id="12" name="Text 6"/>
          <p:cNvSpPr/>
          <p:nvPr/>
        </p:nvSpPr>
        <p:spPr>
          <a:xfrm>
            <a:off x="7315200" y="5405199"/>
            <a:ext cx="3024307" cy="6884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700"/>
              </a:lnSpc>
            </a:pPr>
            <a:r>
              <a:rPr lang="en-US" sz="3200" b="1" kern="0" spc="-65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Message processing</a:t>
            </a:r>
            <a:endParaRPr lang="en-US" sz="3200" dirty="0"/>
          </a:p>
        </p:txBody>
      </p:sp>
      <p:sp>
        <p:nvSpPr>
          <p:cNvPr id="13" name="Text 7"/>
          <p:cNvSpPr/>
          <p:nvPr/>
        </p:nvSpPr>
        <p:spPr>
          <a:xfrm>
            <a:off x="7315200" y="6264192"/>
            <a:ext cx="3146772" cy="10572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750"/>
              </a:lnSpc>
            </a:pPr>
            <a:r>
              <a:rPr lang="en-US" sz="2800" kern="0" spc="-35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Reflects on what you listen to understand the message.</a:t>
            </a:r>
            <a:endParaRPr lang="en-US" sz="2800" dirty="0"/>
          </a:p>
        </p:txBody>
      </p:sp>
      <p:pic>
        <p:nvPicPr>
          <p:cNvPr id="14" name="Image 4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673530" y="4655189"/>
            <a:ext cx="550664" cy="550664"/>
          </a:xfrm>
          <a:prstGeom prst="rect">
            <a:avLst/>
          </a:prstGeom>
        </p:spPr>
      </p:pic>
      <p:sp>
        <p:nvSpPr>
          <p:cNvPr id="15" name="Text 8"/>
          <p:cNvSpPr/>
          <p:nvPr/>
        </p:nvSpPr>
        <p:spPr>
          <a:xfrm>
            <a:off x="10715253" y="5405198"/>
            <a:ext cx="3625215" cy="6884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700"/>
              </a:lnSpc>
            </a:pPr>
            <a:r>
              <a:rPr lang="en-US" sz="3200" b="1" kern="0" spc="-65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Asks clarifying questions</a:t>
            </a:r>
            <a:endParaRPr lang="en-US" sz="3200" dirty="0"/>
          </a:p>
        </p:txBody>
      </p:sp>
      <p:sp>
        <p:nvSpPr>
          <p:cNvPr id="16" name="Text 9"/>
          <p:cNvSpPr/>
          <p:nvPr/>
        </p:nvSpPr>
        <p:spPr>
          <a:xfrm>
            <a:off x="10715253" y="6266112"/>
            <a:ext cx="3505423" cy="10572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750"/>
              </a:lnSpc>
            </a:pPr>
            <a:r>
              <a:rPr lang="en-US" sz="2800" kern="0" spc="-35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Make sure you understand the message and ask for clarification if necessary.</a:t>
            </a:r>
            <a:endParaRPr lang="en-US" sz="2800" dirty="0"/>
          </a:p>
        </p:txBody>
      </p:sp>
      <p:pic>
        <p:nvPicPr>
          <p:cNvPr id="18" name="Imagen 17" descr="Un dibujo de una persona&#10;&#10;Descripción generada automáticamente con confianza baja">
            <a:extLst>
              <a:ext uri="{FF2B5EF4-FFF2-40B4-BE49-F238E27FC236}">
                <a16:creationId xmlns:a16="http://schemas.microsoft.com/office/drawing/2014/main" id="{2E5C4F3A-2151-7797-6184-D9EEAB7C1B2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143704"/>
            <a:ext cx="4562244" cy="268791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0"/>
          <p:cNvSpPr/>
          <p:nvPr/>
        </p:nvSpPr>
        <p:spPr>
          <a:xfrm>
            <a:off x="749183" y="414533"/>
            <a:ext cx="6985278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en-US" sz="4450" b="1" kern="0" spc="-134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Practice active listening</a:t>
            </a:r>
            <a:endParaRPr lang="en-US" sz="4450" dirty="0"/>
          </a:p>
        </p:txBody>
      </p:sp>
      <p:sp>
        <p:nvSpPr>
          <p:cNvPr id="4" name="Text 1"/>
          <p:cNvSpPr/>
          <p:nvPr/>
        </p:nvSpPr>
        <p:spPr>
          <a:xfrm>
            <a:off x="793789" y="1403568"/>
            <a:ext cx="11409097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850"/>
              </a:lnSpc>
            </a:pPr>
            <a:r>
              <a:rPr lang="en-US" sz="28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There are different techniques to improve your active listening skills, such as body language, paraphrasing or mirroring and empathy.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1118711" y="2761059"/>
            <a:ext cx="30480" cy="4737378"/>
          </a:xfrm>
          <a:prstGeom prst="roundRect">
            <a:avLst>
              <a:gd name="adj" fmla="val 312558"/>
            </a:avLst>
          </a:prstGeom>
          <a:solidFill>
            <a:srgbClr val="C0C1D7"/>
          </a:solidFill>
          <a:ln/>
        </p:spPr>
        <p:txBody>
          <a:bodyPr/>
          <a:lstStyle/>
          <a:p>
            <a:endParaRPr lang="es-ES"/>
          </a:p>
        </p:txBody>
      </p:sp>
      <p:sp>
        <p:nvSpPr>
          <p:cNvPr id="6" name="Shape 3"/>
          <p:cNvSpPr/>
          <p:nvPr/>
        </p:nvSpPr>
        <p:spPr>
          <a:xfrm>
            <a:off x="1358622" y="3256121"/>
            <a:ext cx="793790" cy="30480"/>
          </a:xfrm>
          <a:prstGeom prst="roundRect">
            <a:avLst>
              <a:gd name="adj" fmla="val 312558"/>
            </a:avLst>
          </a:prstGeom>
          <a:solidFill>
            <a:srgbClr val="C0C1D7"/>
          </a:solidFill>
          <a:ln/>
        </p:spPr>
        <p:txBody>
          <a:bodyPr/>
          <a:lstStyle/>
          <a:p>
            <a:endParaRPr lang="es-ES"/>
          </a:p>
        </p:txBody>
      </p:sp>
      <p:sp>
        <p:nvSpPr>
          <p:cNvPr id="7" name="Shape 4"/>
          <p:cNvSpPr/>
          <p:nvPr/>
        </p:nvSpPr>
        <p:spPr>
          <a:xfrm>
            <a:off x="878800" y="3016210"/>
            <a:ext cx="510302" cy="510302"/>
          </a:xfrm>
          <a:prstGeom prst="roundRect">
            <a:avLst>
              <a:gd name="adj" fmla="val 18669"/>
            </a:avLst>
          </a:prstGeom>
          <a:solidFill>
            <a:srgbClr val="DADBF1"/>
          </a:solidFill>
          <a:ln w="7620">
            <a:solidFill>
              <a:srgbClr val="C0C1D7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8" name="Text 5"/>
          <p:cNvSpPr/>
          <p:nvPr/>
        </p:nvSpPr>
        <p:spPr>
          <a:xfrm>
            <a:off x="1065609" y="3101221"/>
            <a:ext cx="136565" cy="34028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650"/>
              </a:lnSpc>
              <a:buNone/>
            </a:pPr>
            <a:r>
              <a:rPr lang="en-US" sz="2650" b="1" kern="0" spc="-80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1</a:t>
            </a:r>
            <a:endParaRPr lang="en-US" sz="2650" dirty="0"/>
          </a:p>
        </p:txBody>
      </p:sp>
      <p:sp>
        <p:nvSpPr>
          <p:cNvPr id="9" name="Text 6"/>
          <p:cNvSpPr/>
          <p:nvPr/>
        </p:nvSpPr>
        <p:spPr>
          <a:xfrm>
            <a:off x="2381488" y="2987873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750"/>
              </a:lnSpc>
            </a:pPr>
            <a:r>
              <a:rPr lang="en-US" sz="3200" b="1" kern="0" spc="-67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Body language</a:t>
            </a:r>
            <a:endParaRPr lang="en-US" sz="3200" dirty="0"/>
          </a:p>
        </p:txBody>
      </p:sp>
      <p:sp>
        <p:nvSpPr>
          <p:cNvPr id="10" name="Text 7"/>
          <p:cNvSpPr/>
          <p:nvPr/>
        </p:nvSpPr>
        <p:spPr>
          <a:xfrm>
            <a:off x="2381488" y="3478292"/>
            <a:ext cx="6429408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850"/>
              </a:lnSpc>
            </a:pPr>
            <a:r>
              <a:rPr lang="en-US" sz="28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Use body language to show interest and attention.</a:t>
            </a:r>
            <a:endParaRPr lang="en-US" sz="2800" dirty="0"/>
          </a:p>
        </p:txBody>
      </p:sp>
      <p:sp>
        <p:nvSpPr>
          <p:cNvPr id="11" name="Shape 8"/>
          <p:cNvSpPr/>
          <p:nvPr/>
        </p:nvSpPr>
        <p:spPr>
          <a:xfrm>
            <a:off x="1358622" y="5152787"/>
            <a:ext cx="793790" cy="30480"/>
          </a:xfrm>
          <a:prstGeom prst="roundRect">
            <a:avLst>
              <a:gd name="adj" fmla="val 312558"/>
            </a:avLst>
          </a:prstGeom>
          <a:solidFill>
            <a:srgbClr val="C0C1D7"/>
          </a:solidFill>
          <a:ln/>
        </p:spPr>
        <p:txBody>
          <a:bodyPr/>
          <a:lstStyle/>
          <a:p>
            <a:endParaRPr lang="es-ES"/>
          </a:p>
        </p:txBody>
      </p:sp>
      <p:sp>
        <p:nvSpPr>
          <p:cNvPr id="12" name="Shape 9"/>
          <p:cNvSpPr/>
          <p:nvPr/>
        </p:nvSpPr>
        <p:spPr>
          <a:xfrm>
            <a:off x="878800" y="4912876"/>
            <a:ext cx="510302" cy="510302"/>
          </a:xfrm>
          <a:prstGeom prst="roundRect">
            <a:avLst>
              <a:gd name="adj" fmla="val 18669"/>
            </a:avLst>
          </a:prstGeom>
          <a:solidFill>
            <a:srgbClr val="DADBF1"/>
          </a:solidFill>
          <a:ln w="7620">
            <a:solidFill>
              <a:srgbClr val="C0C1D7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3" name="Text 10"/>
          <p:cNvSpPr/>
          <p:nvPr/>
        </p:nvSpPr>
        <p:spPr>
          <a:xfrm>
            <a:off x="1031915" y="4997887"/>
            <a:ext cx="203954" cy="34028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650"/>
              </a:lnSpc>
              <a:buNone/>
            </a:pPr>
            <a:r>
              <a:rPr lang="en-US" sz="2650" b="1" kern="0" spc="-80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2</a:t>
            </a:r>
            <a:endParaRPr lang="en-US" sz="2650" dirty="0"/>
          </a:p>
        </p:txBody>
      </p:sp>
      <p:sp>
        <p:nvSpPr>
          <p:cNvPr id="14" name="Text 11"/>
          <p:cNvSpPr/>
          <p:nvPr/>
        </p:nvSpPr>
        <p:spPr>
          <a:xfrm>
            <a:off x="2381488" y="4884539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750"/>
              </a:lnSpc>
            </a:pPr>
            <a:r>
              <a:rPr lang="en-US" sz="3200" b="1" kern="0" spc="-67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Paraphrasing or mirroring</a:t>
            </a:r>
            <a:endParaRPr lang="en-US" sz="3200" dirty="0"/>
          </a:p>
        </p:txBody>
      </p:sp>
      <p:sp>
        <p:nvSpPr>
          <p:cNvPr id="15" name="Text 12"/>
          <p:cNvSpPr/>
          <p:nvPr/>
        </p:nvSpPr>
        <p:spPr>
          <a:xfrm>
            <a:off x="2381488" y="5374958"/>
            <a:ext cx="5968722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850"/>
              </a:lnSpc>
            </a:pPr>
            <a:r>
              <a:rPr lang="en-US" sz="28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Repeat the sender's message              
in your own words. Mirror beam.</a:t>
            </a:r>
            <a:endParaRPr lang="en-US" sz="2800" dirty="0"/>
          </a:p>
        </p:txBody>
      </p:sp>
      <p:sp>
        <p:nvSpPr>
          <p:cNvPr id="16" name="Shape 13"/>
          <p:cNvSpPr/>
          <p:nvPr/>
        </p:nvSpPr>
        <p:spPr>
          <a:xfrm>
            <a:off x="1358622" y="6686550"/>
            <a:ext cx="793790" cy="30480"/>
          </a:xfrm>
          <a:prstGeom prst="roundRect">
            <a:avLst>
              <a:gd name="adj" fmla="val 312558"/>
            </a:avLst>
          </a:prstGeom>
          <a:solidFill>
            <a:srgbClr val="C0C1D7"/>
          </a:solidFill>
          <a:ln/>
        </p:spPr>
        <p:txBody>
          <a:bodyPr/>
          <a:lstStyle/>
          <a:p>
            <a:endParaRPr lang="es-ES"/>
          </a:p>
        </p:txBody>
      </p:sp>
      <p:sp>
        <p:nvSpPr>
          <p:cNvPr id="17" name="Shape 14"/>
          <p:cNvSpPr/>
          <p:nvPr/>
        </p:nvSpPr>
        <p:spPr>
          <a:xfrm>
            <a:off x="878800" y="6446639"/>
            <a:ext cx="510302" cy="510302"/>
          </a:xfrm>
          <a:prstGeom prst="roundRect">
            <a:avLst>
              <a:gd name="adj" fmla="val 18669"/>
            </a:avLst>
          </a:prstGeom>
          <a:solidFill>
            <a:srgbClr val="DADBF1"/>
          </a:solidFill>
          <a:ln w="7620">
            <a:solidFill>
              <a:srgbClr val="C0C1D7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8" name="Text 15"/>
          <p:cNvSpPr/>
          <p:nvPr/>
        </p:nvSpPr>
        <p:spPr>
          <a:xfrm>
            <a:off x="1029176" y="6531650"/>
            <a:ext cx="209431" cy="34028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650"/>
              </a:lnSpc>
              <a:buNone/>
            </a:pPr>
            <a:r>
              <a:rPr lang="en-US" sz="2650" b="1" kern="0" spc="-80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3</a:t>
            </a:r>
            <a:endParaRPr lang="en-US" sz="2650" dirty="0"/>
          </a:p>
        </p:txBody>
      </p:sp>
      <p:sp>
        <p:nvSpPr>
          <p:cNvPr id="19" name="Text 16"/>
          <p:cNvSpPr/>
          <p:nvPr/>
        </p:nvSpPr>
        <p:spPr>
          <a:xfrm>
            <a:off x="2381488" y="6418302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750"/>
              </a:lnSpc>
            </a:pPr>
            <a:r>
              <a:rPr lang="en-US" sz="3200" b="1" kern="0" spc="-67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Empathy</a:t>
            </a:r>
            <a:endParaRPr lang="en-US" sz="3200" dirty="0"/>
          </a:p>
        </p:txBody>
      </p:sp>
      <p:sp>
        <p:nvSpPr>
          <p:cNvPr id="20" name="Text 17"/>
          <p:cNvSpPr/>
          <p:nvPr/>
        </p:nvSpPr>
        <p:spPr>
          <a:xfrm>
            <a:off x="2381488" y="6908721"/>
            <a:ext cx="5968722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850"/>
              </a:lnSpc>
            </a:pPr>
            <a:r>
              <a:rPr lang="en-US" sz="28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Try to understand the emotions of the sender.</a:t>
            </a:r>
            <a:endParaRPr lang="en-US" sz="2800" dirty="0"/>
          </a:p>
        </p:txBody>
      </p:sp>
      <p:pic>
        <p:nvPicPr>
          <p:cNvPr id="22" name="Imagen 21" descr="Un hombre en frente de un pared&#10;&#10;Descripción generada automáticamente con confianza baja">
            <a:extLst>
              <a:ext uri="{FF2B5EF4-FFF2-40B4-BE49-F238E27FC236}">
                <a16:creationId xmlns:a16="http://schemas.microsoft.com/office/drawing/2014/main" id="{73AB7082-E7A4-6530-5ED0-F5A6916572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26042" y="2129373"/>
            <a:ext cx="4694307" cy="3855447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0"/>
          <p:cNvSpPr/>
          <p:nvPr/>
        </p:nvSpPr>
        <p:spPr>
          <a:xfrm>
            <a:off x="620197" y="378678"/>
            <a:ext cx="6873121" cy="55376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4350"/>
              </a:lnSpc>
            </a:pPr>
            <a:r>
              <a:rPr lang="en-US" sz="4400" b="1" kern="0" spc="-105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Applications of active listening</a:t>
            </a:r>
            <a:endParaRPr lang="en-US" sz="4400" dirty="0"/>
          </a:p>
        </p:txBody>
      </p:sp>
      <p:sp>
        <p:nvSpPr>
          <p:cNvPr id="4" name="Text 1"/>
          <p:cNvSpPr/>
          <p:nvPr/>
        </p:nvSpPr>
        <p:spPr>
          <a:xfrm>
            <a:off x="620196" y="1024235"/>
            <a:ext cx="11779960" cy="5672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3200" kern="0" spc="-28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Active listening is essential in different areas, from personal relationships to the professional environment.</a:t>
            </a:r>
            <a:endParaRPr lang="en-US" sz="3200" dirty="0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197" y="2073354"/>
            <a:ext cx="886063" cy="1417796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772007" y="2250519"/>
            <a:ext cx="2300049" cy="27693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150"/>
              </a:lnSpc>
            </a:pPr>
            <a:r>
              <a:rPr lang="en-US" sz="3200" b="1" kern="0" spc="-52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Personal relationships</a:t>
            </a:r>
            <a:endParaRPr lang="en-US" sz="3200" dirty="0"/>
          </a:p>
        </p:txBody>
      </p:sp>
      <p:sp>
        <p:nvSpPr>
          <p:cNvPr id="7" name="Text 3"/>
          <p:cNvSpPr/>
          <p:nvPr/>
        </p:nvSpPr>
        <p:spPr>
          <a:xfrm>
            <a:off x="1772007" y="2767854"/>
            <a:ext cx="6751796" cy="28360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200"/>
              </a:lnSpc>
            </a:pPr>
            <a:r>
              <a:rPr lang="en-US" sz="2800" kern="0" spc="-28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Strengthens relationships with people we serve, friends, and family.</a:t>
            </a:r>
            <a:endParaRPr lang="en-US" sz="2800" dirty="0"/>
          </a:p>
        </p:txBody>
      </p:sp>
      <p:pic>
        <p:nvPicPr>
          <p:cNvPr id="8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197" y="3491151"/>
            <a:ext cx="886063" cy="1417796"/>
          </a:xfrm>
          <a:prstGeom prst="rect">
            <a:avLst/>
          </a:prstGeom>
        </p:spPr>
      </p:pic>
      <p:sp>
        <p:nvSpPr>
          <p:cNvPr id="9" name="Text 4"/>
          <p:cNvSpPr/>
          <p:nvPr/>
        </p:nvSpPr>
        <p:spPr>
          <a:xfrm>
            <a:off x="1772007" y="3668316"/>
            <a:ext cx="2215277" cy="27693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150"/>
              </a:lnSpc>
            </a:pPr>
            <a:r>
              <a:rPr lang="en-US" sz="3200" b="1" kern="0" spc="-52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Teamwork</a:t>
            </a:r>
            <a:endParaRPr lang="en-US" sz="3200" dirty="0"/>
          </a:p>
        </p:txBody>
      </p:sp>
      <p:sp>
        <p:nvSpPr>
          <p:cNvPr id="10" name="Text 5"/>
          <p:cNvSpPr/>
          <p:nvPr/>
        </p:nvSpPr>
        <p:spPr>
          <a:xfrm>
            <a:off x="1772007" y="4173701"/>
            <a:ext cx="6751796" cy="28360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200"/>
              </a:lnSpc>
            </a:pPr>
            <a:r>
              <a:rPr lang="en-US" sz="2800" kern="0" spc="-28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Facilitates collaboration and mutual understanding.</a:t>
            </a:r>
            <a:endParaRPr lang="en-US" sz="2800" dirty="0"/>
          </a:p>
        </p:txBody>
      </p:sp>
      <p:pic>
        <p:nvPicPr>
          <p:cNvPr id="11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0197" y="4908947"/>
            <a:ext cx="886063" cy="1417796"/>
          </a:xfrm>
          <a:prstGeom prst="rect">
            <a:avLst/>
          </a:prstGeom>
        </p:spPr>
      </p:pic>
      <p:sp>
        <p:nvSpPr>
          <p:cNvPr id="12" name="Text 6"/>
          <p:cNvSpPr/>
          <p:nvPr/>
        </p:nvSpPr>
        <p:spPr>
          <a:xfrm>
            <a:off x="1772007" y="5086112"/>
            <a:ext cx="2215277" cy="27693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150"/>
              </a:lnSpc>
            </a:pPr>
            <a:r>
              <a:rPr lang="en-US" sz="3200" b="1" kern="0" spc="-52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</a:rPr>
              <a:t>Possible denunciation or relief</a:t>
            </a:r>
            <a:endParaRPr lang="en-US" sz="3200" dirty="0"/>
          </a:p>
        </p:txBody>
      </p:sp>
      <p:sp>
        <p:nvSpPr>
          <p:cNvPr id="13" name="Text 7"/>
          <p:cNvSpPr/>
          <p:nvPr/>
        </p:nvSpPr>
        <p:spPr>
          <a:xfrm>
            <a:off x="1772007" y="5617845"/>
            <a:ext cx="6751796" cy="28360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200"/>
              </a:lnSpc>
            </a:pPr>
            <a:r>
              <a:rPr lang="en-US" sz="2800" kern="0" spc="-28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Improves understanding of the problem or abuse.</a:t>
            </a:r>
            <a:endParaRPr lang="en-US" sz="2800" dirty="0"/>
          </a:p>
        </p:txBody>
      </p:sp>
      <p:pic>
        <p:nvPicPr>
          <p:cNvPr id="14" name="Image 4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0197" y="6326743"/>
            <a:ext cx="886063" cy="1417796"/>
          </a:xfrm>
          <a:prstGeom prst="rect">
            <a:avLst/>
          </a:prstGeom>
        </p:spPr>
      </p:pic>
      <p:sp>
        <p:nvSpPr>
          <p:cNvPr id="15" name="Text 8"/>
          <p:cNvSpPr/>
          <p:nvPr/>
        </p:nvSpPr>
        <p:spPr>
          <a:xfrm>
            <a:off x="1772007" y="6503908"/>
            <a:ext cx="2215277" cy="27693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150"/>
              </a:lnSpc>
            </a:pPr>
            <a:r>
              <a:rPr lang="en-US" sz="3200" b="1" kern="0" spc="-52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Leadership</a:t>
            </a:r>
            <a:endParaRPr lang="en-US" sz="3200" dirty="0"/>
          </a:p>
        </p:txBody>
      </p:sp>
      <p:sp>
        <p:nvSpPr>
          <p:cNvPr id="16" name="Text 9"/>
          <p:cNvSpPr/>
          <p:nvPr/>
        </p:nvSpPr>
        <p:spPr>
          <a:xfrm>
            <a:off x="1772007" y="6991942"/>
            <a:ext cx="6751796" cy="28360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200"/>
              </a:lnSpc>
            </a:pPr>
            <a:r>
              <a:rPr lang="en-US" sz="2800" kern="0" spc="-28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Creates an environment of trust and open communication.</a:t>
            </a:r>
            <a:endParaRPr lang="en-US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624126"/>
            <a:ext cx="8451413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en-US" sz="4450" b="1" kern="0" spc="-134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Conclusion and Call to Action</a:t>
            </a:r>
            <a:endParaRPr lang="en-US" sz="4450" dirty="0"/>
          </a:p>
        </p:txBody>
      </p:sp>
      <p:sp>
        <p:nvSpPr>
          <p:cNvPr id="3" name="Text 1"/>
          <p:cNvSpPr/>
          <p:nvPr/>
        </p:nvSpPr>
        <p:spPr>
          <a:xfrm>
            <a:off x="860047" y="1495068"/>
            <a:ext cx="13042821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32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Active listening is an essential skill that improves communication, builds trust, and facilitates conflict resolution.</a:t>
            </a:r>
            <a:endParaRPr lang="en-US" sz="32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2603" y="3197185"/>
            <a:ext cx="1614011" cy="807958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3997523" y="3440787"/>
            <a:ext cx="113705" cy="45350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3550"/>
              </a:lnSpc>
              <a:buNone/>
            </a:pPr>
            <a:r>
              <a:rPr lang="en-US" sz="3200" b="1" kern="0" spc="-67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1</a:t>
            </a:r>
            <a:endParaRPr lang="en-US" sz="3200" dirty="0"/>
          </a:p>
        </p:txBody>
      </p:sp>
      <p:sp>
        <p:nvSpPr>
          <p:cNvPr id="6" name="Text 3"/>
          <p:cNvSpPr/>
          <p:nvPr/>
        </p:nvSpPr>
        <p:spPr>
          <a:xfrm>
            <a:off x="5164038" y="3274635"/>
            <a:ext cx="1122164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750"/>
              </a:lnSpc>
            </a:pPr>
            <a:r>
              <a:rPr lang="en-US" sz="3200" b="1" kern="0" spc="-67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Listen</a:t>
            </a:r>
            <a:endParaRPr lang="en-US" sz="3200" dirty="0"/>
          </a:p>
        </p:txBody>
      </p:sp>
      <p:sp>
        <p:nvSpPr>
          <p:cNvPr id="7" name="Shape 4"/>
          <p:cNvSpPr/>
          <p:nvPr/>
        </p:nvSpPr>
        <p:spPr>
          <a:xfrm>
            <a:off x="4918115" y="3997523"/>
            <a:ext cx="8861822" cy="15240"/>
          </a:xfrm>
          <a:prstGeom prst="roundRect">
            <a:avLst>
              <a:gd name="adj" fmla="val 625116"/>
            </a:avLst>
          </a:prstGeom>
          <a:solidFill>
            <a:srgbClr val="C0C1D7"/>
          </a:solidFill>
          <a:ln/>
        </p:spPr>
        <p:txBody>
          <a:bodyPr/>
          <a:lstStyle/>
          <a:p>
            <a:endParaRPr lang="es-ES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40424" y="4041100"/>
            <a:ext cx="3228022" cy="807958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3969425" y="4218265"/>
            <a:ext cx="169902" cy="45350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3550"/>
              </a:lnSpc>
              <a:buNone/>
            </a:pPr>
            <a:r>
              <a:rPr lang="en-US" sz="3200" b="1" kern="0" spc="-67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2</a:t>
            </a:r>
            <a:endParaRPr lang="en-US" sz="3200" dirty="0"/>
          </a:p>
        </p:txBody>
      </p:sp>
      <p:sp>
        <p:nvSpPr>
          <p:cNvPr id="10" name="Text 6"/>
          <p:cNvSpPr/>
          <p:nvPr/>
        </p:nvSpPr>
        <p:spPr>
          <a:xfrm>
            <a:off x="5895261" y="4267914"/>
            <a:ext cx="1545312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750"/>
              </a:lnSpc>
            </a:pPr>
            <a:r>
              <a:rPr lang="en-US" sz="3200" b="1" kern="0" spc="-67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</a:rPr>
              <a:t>Understand</a:t>
            </a:r>
            <a:endParaRPr lang="en-US" sz="3200" dirty="0"/>
          </a:p>
        </p:txBody>
      </p:sp>
      <p:sp>
        <p:nvSpPr>
          <p:cNvPr id="11" name="Shape 7"/>
          <p:cNvSpPr/>
          <p:nvPr/>
        </p:nvSpPr>
        <p:spPr>
          <a:xfrm>
            <a:off x="5725120" y="4862155"/>
            <a:ext cx="8054816" cy="15240"/>
          </a:xfrm>
          <a:prstGeom prst="roundRect">
            <a:avLst>
              <a:gd name="adj" fmla="val 625116"/>
            </a:avLst>
          </a:prstGeom>
          <a:solidFill>
            <a:srgbClr val="C0C1D7"/>
          </a:solidFill>
          <a:ln/>
        </p:spPr>
        <p:txBody>
          <a:bodyPr/>
          <a:lstStyle/>
          <a:p>
            <a:endParaRPr lang="es-ES"/>
          </a:p>
        </p:txBody>
      </p:sp>
      <p:pic>
        <p:nvPicPr>
          <p:cNvPr id="1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33418" y="4905732"/>
            <a:ext cx="4842034" cy="807958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3967163" y="5082897"/>
            <a:ext cx="174427" cy="45350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3550"/>
              </a:lnSpc>
              <a:buNone/>
            </a:pPr>
            <a:r>
              <a:rPr lang="en-US" sz="3200" b="1" kern="0" spc="-67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3</a:t>
            </a:r>
            <a:endParaRPr lang="en-US" sz="3200" dirty="0"/>
          </a:p>
        </p:txBody>
      </p:sp>
      <p:sp>
        <p:nvSpPr>
          <p:cNvPr id="14" name="Text 9"/>
          <p:cNvSpPr/>
          <p:nvPr/>
        </p:nvSpPr>
        <p:spPr>
          <a:xfrm>
            <a:off x="6702266" y="5132546"/>
            <a:ext cx="1358384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750"/>
              </a:lnSpc>
            </a:pPr>
            <a:r>
              <a:rPr lang="en-US" sz="3200" b="1" kern="0" spc="-67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Connect</a:t>
            </a:r>
            <a:endParaRPr lang="en-US" sz="3200" dirty="0"/>
          </a:p>
        </p:txBody>
      </p:sp>
      <p:sp>
        <p:nvSpPr>
          <p:cNvPr id="15" name="Shape 10"/>
          <p:cNvSpPr/>
          <p:nvPr/>
        </p:nvSpPr>
        <p:spPr>
          <a:xfrm>
            <a:off x="6532126" y="5726787"/>
            <a:ext cx="7247811" cy="15240"/>
          </a:xfrm>
          <a:prstGeom prst="roundRect">
            <a:avLst>
              <a:gd name="adj" fmla="val 625116"/>
            </a:avLst>
          </a:prstGeom>
          <a:solidFill>
            <a:srgbClr val="C0C1D7"/>
          </a:solidFill>
          <a:ln/>
        </p:spPr>
        <p:txBody>
          <a:bodyPr/>
          <a:lstStyle/>
          <a:p>
            <a:endParaRPr lang="es-ES"/>
          </a:p>
        </p:txBody>
      </p:sp>
      <p:pic>
        <p:nvPicPr>
          <p:cNvPr id="16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6294" y="5770364"/>
            <a:ext cx="6456164" cy="807958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3962638" y="5947529"/>
            <a:ext cx="183237" cy="45350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3550"/>
              </a:lnSpc>
              <a:buNone/>
            </a:pPr>
            <a:r>
              <a:rPr lang="en-US" sz="3200" b="1" kern="0" spc="-67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4</a:t>
            </a:r>
            <a:endParaRPr lang="en-US" sz="3200" dirty="0"/>
          </a:p>
        </p:txBody>
      </p:sp>
      <p:sp>
        <p:nvSpPr>
          <p:cNvPr id="18" name="Text 12"/>
          <p:cNvSpPr/>
          <p:nvPr/>
        </p:nvSpPr>
        <p:spPr>
          <a:xfrm>
            <a:off x="7509272" y="5997178"/>
            <a:ext cx="1060966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750"/>
              </a:lnSpc>
            </a:pPr>
            <a:r>
              <a:rPr lang="en-US" sz="3200" b="1" kern="0" spc="-67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Impact</a:t>
            </a:r>
            <a:endParaRPr lang="en-US" sz="3200" dirty="0"/>
          </a:p>
        </p:txBody>
      </p:sp>
      <p:sp>
        <p:nvSpPr>
          <p:cNvPr id="19" name="Text 13"/>
          <p:cNvSpPr/>
          <p:nvPr/>
        </p:nvSpPr>
        <p:spPr>
          <a:xfrm>
            <a:off x="793790" y="6833473"/>
            <a:ext cx="13042821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r>
              <a:rPr lang="en-US" sz="3200" kern="0" spc="-36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Practice active listening in your day-to-day life    
and observe how your relationships and communication </a:t>
            </a:r>
            <a:r>
              <a:rPr lang="en-US" sz="3200" kern="0" spc="-36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are transformed.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3048</TotalTime>
  <Words>454</Words>
  <Application>Microsoft Office PowerPoint</Application>
  <PresentationFormat>Personalizado</PresentationFormat>
  <Paragraphs>76</Paragraphs>
  <Slides>8</Slides>
  <Notes>8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4" baseType="lpstr">
      <vt:lpstr>Arial</vt:lpstr>
      <vt:lpstr>Inter</vt:lpstr>
      <vt:lpstr>Inter Bold</vt:lpstr>
      <vt:lpstr>Trebuchet MS</vt:lpstr>
      <vt:lpstr>Wingdings 3</vt:lpstr>
      <vt:lpstr>Faceta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SEC-AUX-2</cp:lastModifiedBy>
  <cp:revision>4</cp:revision>
  <dcterms:created xsi:type="dcterms:W3CDTF">2025-01-24T12:16:15Z</dcterms:created>
  <dcterms:modified xsi:type="dcterms:W3CDTF">2025-10-07T10:36:30Z</dcterms:modified>
</cp:coreProperties>
</file>